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5" r:id="rId13"/>
    <p:sldId id="266" r:id="rId14"/>
    <p:sldId id="267" r:id="rId15"/>
    <p:sldId id="269" r:id="rId16"/>
    <p:sldId id="270" r:id="rId17"/>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54996-1CA9-5751-06AF-F9AB23590E30}" v="34" dt="2021-09-14T11:28:50.63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76" autoAdjust="0"/>
  </p:normalViewPr>
  <p:slideViewPr>
    <p:cSldViewPr snapToGrid="0">
      <p:cViewPr varScale="1">
        <p:scale>
          <a:sx n="65" d="100"/>
          <a:sy n="65" d="100"/>
        </p:scale>
        <p:origin x="1002" y="66"/>
      </p:cViewPr>
      <p:guideLst/>
    </p:cSldViewPr>
  </p:slideViewPr>
  <p:notesTextViewPr>
    <p:cViewPr>
      <p:scale>
        <a:sx n="1" d="1"/>
        <a:sy n="1" d="1"/>
      </p:scale>
      <p:origin x="0" y="-4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endParaRPr/>
          </a:p>
        </p:txBody>
      </p:sp>
      <p:sp>
        <p:nvSpPr>
          <p:cNvPr id="83" name="Shape 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yN7wTcxK40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lstStyle/>
          <a:p>
            <a:r>
              <a:rPr lang="en-GB" dirty="0"/>
              <a:t>Hello, my name is Mr Kerrigan, I am a teacher at Branston Community Academy and the Coordinator and Manager of the Duke of Edinburgh’s Award (DofE) Scheme at BCA.</a:t>
            </a:r>
          </a:p>
          <a:p>
            <a:endParaRPr lang="en-GB" dirty="0"/>
          </a:p>
          <a:p>
            <a:r>
              <a:rPr lang="en-GB" dirty="0"/>
              <a:t>Today your child was introduced to the Duke of Edinburgh’s Award (DofE) in Assembly, here is some information for you are Parents and Carers to decide if you child should be enrolled onto the award programme.</a:t>
            </a:r>
          </a:p>
        </p:txBody>
      </p:sp>
    </p:spTree>
    <p:extLst>
      <p:ext uri="{BB962C8B-B14F-4D97-AF65-F5344CB8AC3E}">
        <p14:creationId xmlns:p14="http://schemas.microsoft.com/office/powerpoint/2010/main" val="239811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003300" y="685800"/>
            <a:ext cx="48514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a:defRPr>
                <a:latin typeface="Arial"/>
                <a:ea typeface="Arial"/>
                <a:cs typeface="Arial"/>
                <a:sym typeface="Arial"/>
              </a:defRPr>
            </a:pPr>
            <a:r>
              <a:rPr dirty="0"/>
              <a:t>Once your child/young person has signed up to do their DofE, </a:t>
            </a:r>
            <a:r>
              <a:rPr lang="en-GB" dirty="0"/>
              <a:t>Making payment on Parent Pay and completing the enrolment form, </a:t>
            </a:r>
            <a:r>
              <a:rPr dirty="0"/>
              <a:t>they’ll get their own </a:t>
            </a:r>
            <a:r>
              <a:rPr dirty="0" err="1"/>
              <a:t>eDofE</a:t>
            </a:r>
            <a:r>
              <a:rPr dirty="0"/>
              <a:t> account.  This will help them to plan their activities online and using the free DofE app.  ​</a:t>
            </a:r>
          </a:p>
          <a:p>
            <a:pPr>
              <a:defRPr>
                <a:latin typeface="Arial"/>
                <a:ea typeface="Arial"/>
                <a:cs typeface="Arial"/>
                <a:sym typeface="Arial"/>
              </a:defRPr>
            </a:pPr>
            <a:endParaRPr dirty="0"/>
          </a:p>
          <a:p>
            <a:pPr>
              <a:defRPr>
                <a:latin typeface="Arial"/>
                <a:ea typeface="Arial"/>
                <a:cs typeface="Arial"/>
                <a:sym typeface="Arial"/>
              </a:defRPr>
            </a:pPr>
            <a:r>
              <a:rPr dirty="0"/>
              <a:t>​Participants can use the DofE app to plan activities, get approval from Leaders, record evidence, submit </a:t>
            </a:r>
            <a:r>
              <a:rPr dirty="0" err="1"/>
              <a:t>programmes</a:t>
            </a:r>
            <a:r>
              <a:rPr dirty="0"/>
              <a:t> for completion and more.​</a:t>
            </a:r>
          </a:p>
          <a:p>
            <a:pPr>
              <a:defRPr>
                <a:latin typeface="Arial"/>
                <a:ea typeface="Arial"/>
                <a:cs typeface="Arial"/>
                <a:sym typeface="Arial"/>
              </a:defRPr>
            </a:pPr>
            <a:endParaRPr dirty="0"/>
          </a:p>
          <a:p>
            <a:pPr>
              <a:defRPr>
                <a:latin typeface="Arial"/>
                <a:ea typeface="Arial"/>
                <a:cs typeface="Arial"/>
                <a:sym typeface="Arial"/>
              </a:defRPr>
            </a:pPr>
            <a:r>
              <a:rPr dirty="0"/>
              <a:t>​They will also receive a Welcome Pack in the post which contains a wide range of information and advice as well as some more information for parents/</a:t>
            </a:r>
            <a:r>
              <a:rPr dirty="0" err="1"/>
              <a:t>carers</a:t>
            </a:r>
            <a:r>
              <a:rPr dirty="0"/>
              <a:t>.  ​</a:t>
            </a:r>
          </a:p>
          <a:p>
            <a:pPr>
              <a:defRPr>
                <a:latin typeface="Arial"/>
                <a:ea typeface="Arial"/>
                <a:cs typeface="Arial"/>
                <a:sym typeface="Arial"/>
              </a:defRPr>
            </a:pPr>
            <a:endParaRPr dirty="0"/>
          </a:p>
          <a:p>
            <a:pPr>
              <a:defRPr>
                <a:latin typeface="Arial"/>
                <a:ea typeface="Arial"/>
                <a:cs typeface="Arial"/>
                <a:sym typeface="Arial"/>
              </a:defRPr>
            </a:pPr>
            <a:r>
              <a:rPr dirty="0"/>
              <a:t>​All participants will also be sent a </a:t>
            </a:r>
            <a:r>
              <a:rPr dirty="0" err="1"/>
              <a:t>personalised</a:t>
            </a:r>
            <a:r>
              <a:rPr dirty="0"/>
              <a:t> DofE Card to give them and their families discounts at several recommended retailers.  Young people at Gold Award level will also be eligible for a discount on their car insurance.​</a:t>
            </a:r>
            <a:endParaRPr lang="en-GB" dirty="0"/>
          </a:p>
          <a:p>
            <a:pPr>
              <a:defRPr>
                <a:latin typeface="Arial"/>
                <a:ea typeface="Arial"/>
                <a:cs typeface="Arial"/>
                <a:sym typeface="Arial"/>
              </a:defRPr>
            </a:pPr>
            <a:endParaRPr lang="en-GB" dirty="0"/>
          </a:p>
          <a:p>
            <a:pPr>
              <a:defRPr>
                <a:latin typeface="Arial"/>
                <a:ea typeface="Arial"/>
                <a:cs typeface="Arial"/>
                <a:sym typeface="Arial"/>
              </a:defRPr>
            </a:pPr>
            <a:r>
              <a:rPr lang="en-GB" dirty="0"/>
              <a:t>Please be aware that enrolling on the award does not mean that your child will automatically complete their award, it is a test of commitment and your child will be supported in completing their award by myself and my team, but ultimately it is up to them to do the activities, collect evidence and get an assessor to write a report. They may need your support to remind them to do these things.</a:t>
            </a: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003300" y="685800"/>
            <a:ext cx="48514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latin typeface="Arial"/>
                <a:ea typeface="Arial"/>
                <a:cs typeface="Arial"/>
                <a:sym typeface="Arial"/>
              </a:defRPr>
            </a:pPr>
            <a:r>
              <a:rPr lang="en-GB" dirty="0"/>
              <a:t>Please see details for enrolling on the Bronze award on the next two slides.</a:t>
            </a:r>
            <a:endParaRPr dirty="0"/>
          </a:p>
          <a:p>
            <a:pPr marL="120315" indent="-120315">
              <a:buSzPct val="100000"/>
              <a:buChar char="•"/>
              <a:defRPr>
                <a:latin typeface="Arial"/>
                <a:ea typeface="Arial"/>
                <a:cs typeface="Arial"/>
                <a:sym typeface="Arial"/>
              </a:defRPr>
            </a:pPr>
            <a:endParaRPr dirty="0"/>
          </a:p>
          <a:p>
            <a:pPr marL="0" indent="0">
              <a:buSzPct val="100000"/>
              <a:buNone/>
              <a:defRPr>
                <a:latin typeface="Arial"/>
                <a:ea typeface="Arial"/>
                <a:cs typeface="Arial"/>
                <a:sym typeface="Arial"/>
              </a:defRPr>
            </a:pPr>
            <a:r>
              <a:rPr lang="en-GB" dirty="0"/>
              <a:t>Please s</a:t>
            </a:r>
            <a:r>
              <a:rPr dirty="0"/>
              <a:t>tart a conversation with your young person about what activities they might choose for their DofE</a:t>
            </a:r>
            <a:r>
              <a:rPr lang="en-GB" dirty="0"/>
              <a:t>, if they are interested in completing the award.</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003300" y="685800"/>
            <a:ext cx="48514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latin typeface="Arial"/>
                <a:ea typeface="Arial"/>
                <a:cs typeface="Arial"/>
                <a:sym typeface="Arial"/>
              </a:defRPr>
            </a:pPr>
            <a:r>
              <a:rPr lang="en-GB" dirty="0"/>
              <a:t>Please see enrolment process above.</a:t>
            </a:r>
            <a:endParaRPr dirty="0"/>
          </a:p>
        </p:txBody>
      </p:sp>
    </p:spTree>
    <p:extLst>
      <p:ext uri="{BB962C8B-B14F-4D97-AF65-F5344CB8AC3E}">
        <p14:creationId xmlns:p14="http://schemas.microsoft.com/office/powerpoint/2010/main" val="55674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003300" y="685800"/>
            <a:ext cx="48514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a:latin typeface="Arial"/>
                <a:ea typeface="Arial"/>
                <a:cs typeface="Arial"/>
                <a:sym typeface="Arial"/>
              </a:defRPr>
            </a:pPr>
            <a:r>
              <a:rPr lang="en-GB" dirty="0"/>
              <a:t>Here at Branston Community Academy we complete the Bronze expedition by foot. We will have afterschool training sessions one evening a week starting in the new year, this will allow us to train your child to ensure that they have the skills and knowledge to safely carry out the expedition section, as it will involve periods of ‘remote supervision’, where the staff are not walking with them, but meet up with them along your journey to check in on them. There will be a days navigation training on a Saturday, where they are taken on a walk by a member of staff and their map reading skills are developed. There will also be a overnight training session, where students will camp at the school over night on the Friday after school and spend the day on Saturday continuing their training. All dates to be confirmed in the new year. Attendance of all the training is essential to allow your child to attend the qualifying expedition. </a:t>
            </a:r>
          </a:p>
          <a:p>
            <a:pPr>
              <a:defRPr>
                <a:latin typeface="Arial"/>
                <a:ea typeface="Arial"/>
                <a:cs typeface="Arial"/>
                <a:sym typeface="Arial"/>
              </a:defRPr>
            </a:pPr>
            <a:endParaRPr lang="en-GB" dirty="0"/>
          </a:p>
          <a:p>
            <a:pPr>
              <a:defRPr>
                <a:latin typeface="Arial"/>
                <a:ea typeface="Arial"/>
                <a:cs typeface="Arial"/>
                <a:sym typeface="Arial"/>
              </a:defRPr>
            </a:pPr>
            <a:r>
              <a:rPr lang="en-GB" dirty="0"/>
              <a:t>The cost of BCA providing this opportunity will be around £70 per person on top of their registration and enrolment fee. If this is a problem for you, your child may be eligible for financial assistance through the Duke of Edinburgh’s award and we can signpost you to that support if required.</a:t>
            </a:r>
          </a:p>
          <a:p>
            <a:pPr>
              <a:defRPr>
                <a:latin typeface="Arial"/>
                <a:ea typeface="Arial"/>
                <a:cs typeface="Arial"/>
                <a:sym typeface="Arial"/>
              </a:defRPr>
            </a:pPr>
            <a:endParaRPr lang="en-GB" dirty="0"/>
          </a:p>
          <a:p>
            <a:pPr>
              <a:defRPr>
                <a:latin typeface="Arial"/>
                <a:ea typeface="Arial"/>
                <a:cs typeface="Arial"/>
                <a:sym typeface="Arial"/>
              </a:defRPr>
            </a:pPr>
            <a:r>
              <a:rPr lang="en-GB" dirty="0"/>
              <a:t>If you would prefer your child to complete their expedition section by an alternative means of transport (rowing, sailing, </a:t>
            </a:r>
            <a:r>
              <a:rPr lang="en-GB" dirty="0" err="1"/>
              <a:t>paddlesport</a:t>
            </a:r>
            <a:r>
              <a:rPr lang="en-GB" dirty="0"/>
              <a:t>, mountain biking </a:t>
            </a:r>
            <a:r>
              <a:rPr lang="en-GB"/>
              <a:t>or house </a:t>
            </a:r>
            <a:r>
              <a:rPr lang="en-GB" dirty="0"/>
              <a:t>riding), these can be done, but we are not able to support this and it would incur additional costs to yourself.</a:t>
            </a:r>
          </a:p>
          <a:p>
            <a:pPr>
              <a:defRPr>
                <a:latin typeface="Arial"/>
                <a:ea typeface="Arial"/>
                <a:cs typeface="Arial"/>
                <a:sym typeface="Arial"/>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lang="en-GB" sz="1200" spc="-5" dirty="0"/>
              <a:t>If numbers have to be limited for the residential training and expedition, priority will be given to those who have engaged and made progress with completing their other sections of the award.</a:t>
            </a:r>
          </a:p>
          <a:p>
            <a:pPr>
              <a:defRPr>
                <a:latin typeface="Arial"/>
                <a:ea typeface="Arial"/>
                <a:cs typeface="Arial"/>
                <a:sym typeface="Arial"/>
              </a:defRPr>
            </a:pPr>
            <a:endParaRPr lang="en-GB" dirty="0"/>
          </a:p>
          <a:p>
            <a:pPr>
              <a:defRPr>
                <a:latin typeface="Arial"/>
                <a:ea typeface="Arial"/>
                <a:cs typeface="Arial"/>
                <a:sym typeface="Arial"/>
              </a:defRPr>
            </a:pPr>
            <a:endParaRPr lang="en-GB" dirty="0"/>
          </a:p>
          <a:p>
            <a:pPr>
              <a:defRPr>
                <a:latin typeface="Arial"/>
                <a:ea typeface="Arial"/>
                <a:cs typeface="Arial"/>
                <a:sym typeface="Arial"/>
              </a:defRPr>
            </a:pPr>
            <a:r>
              <a:rPr lang="en-GB" dirty="0"/>
              <a:t>​</a:t>
            </a:r>
          </a:p>
          <a:p>
            <a:pPr>
              <a:defRPr>
                <a:latin typeface="Arial"/>
                <a:ea typeface="Arial"/>
                <a:cs typeface="Arial"/>
                <a:sym typeface="Arial"/>
              </a:defRPr>
            </a:pPr>
            <a:endParaRPr lang="en-GB" dirty="0"/>
          </a:p>
          <a:p>
            <a:pPr>
              <a:defRPr>
                <a:latin typeface="Arial"/>
                <a:ea typeface="Arial"/>
                <a:cs typeface="Arial"/>
                <a:sym typeface="Arial"/>
              </a:defRPr>
            </a:pPr>
            <a:r>
              <a:rPr lang="en-GB" dirty="0"/>
              <a:t>​</a:t>
            </a:r>
            <a:endParaRPr dirty="0"/>
          </a:p>
        </p:txBody>
      </p:sp>
    </p:spTree>
    <p:extLst>
      <p:ext uri="{BB962C8B-B14F-4D97-AF65-F5344CB8AC3E}">
        <p14:creationId xmlns:p14="http://schemas.microsoft.com/office/powerpoint/2010/main" val="198517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003300" y="685800"/>
            <a:ext cx="4851400" cy="3429000"/>
          </a:xfrm>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pPr>
              <a:defRPr>
                <a:latin typeface="Arial"/>
                <a:ea typeface="Arial"/>
                <a:cs typeface="Arial"/>
                <a:sym typeface="Arial"/>
              </a:defRPr>
            </a:pPr>
            <a:r>
              <a:rPr dirty="0"/>
              <a:t>Doing their DofE is a brilliant way for your child/young person to discover just how much they are capable of.  ​</a:t>
            </a:r>
          </a:p>
          <a:p>
            <a:pPr>
              <a:defRPr>
                <a:latin typeface="Arial"/>
                <a:ea typeface="Arial"/>
                <a:cs typeface="Arial"/>
                <a:sym typeface="Arial"/>
              </a:defRPr>
            </a:pPr>
            <a:endParaRPr dirty="0"/>
          </a:p>
          <a:p>
            <a:pPr>
              <a:defRPr>
                <a:latin typeface="Arial"/>
                <a:ea typeface="Arial"/>
                <a:cs typeface="Arial"/>
                <a:sym typeface="Arial"/>
              </a:defRPr>
            </a:pPr>
            <a:r>
              <a:rPr dirty="0"/>
              <a:t>It gives young people the chance to make new friends, follow their passions, learn new skills and make a difference in their community. </a:t>
            </a:r>
          </a:p>
          <a:p>
            <a:pPr>
              <a:defRPr>
                <a:latin typeface="Arial"/>
                <a:ea typeface="Arial"/>
                <a:cs typeface="Arial"/>
                <a:sym typeface="Arial"/>
              </a:defRPr>
            </a:pPr>
            <a:endParaRPr dirty="0"/>
          </a:p>
          <a:p>
            <a:pPr>
              <a:defRPr>
                <a:latin typeface="Arial"/>
                <a:ea typeface="Arial"/>
                <a:cs typeface="Arial"/>
                <a:sym typeface="Arial"/>
              </a:defRPr>
            </a:pPr>
            <a:r>
              <a:rPr dirty="0"/>
              <a:t>Gaining a DofE Award is a great way to impress future employers too. ​</a:t>
            </a:r>
            <a:r>
              <a:rPr lang="en-GB" dirty="0"/>
              <a:t>It helps them to stand out from the crowd when they apply for jobs, sixth form or college.</a:t>
            </a:r>
            <a:endParaRPr dirty="0"/>
          </a:p>
          <a:p>
            <a:pPr>
              <a:defRPr>
                <a:latin typeface="Arial"/>
                <a:ea typeface="Arial"/>
                <a:cs typeface="Arial"/>
                <a:sym typeface="Arial"/>
              </a:defRPr>
            </a:pPr>
            <a:endParaRPr dirty="0"/>
          </a:p>
          <a:p>
            <a:pPr>
              <a:defRPr>
                <a:latin typeface="Arial"/>
                <a:ea typeface="Arial"/>
                <a:cs typeface="Arial"/>
                <a:sym typeface="Arial"/>
              </a:defRPr>
            </a:pPr>
            <a:r>
              <a:rPr dirty="0"/>
              <a:t>It’s also non-competitive and a powerful way for every young person to build belief in themselves, whatever their background, interests and abilities. ​</a:t>
            </a:r>
            <a:r>
              <a:rPr lang="en-GB" dirty="0"/>
              <a:t> It is about personal achievement and developing their skills for the future.</a:t>
            </a: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a:p>
            <a:pPr>
              <a:defRPr>
                <a:latin typeface="Arial"/>
                <a:ea typeface="Arial"/>
                <a:cs typeface="Arial"/>
                <a:sym typeface="Arial"/>
              </a:defRPr>
            </a:pPr>
            <a:endParaRPr dirty="0"/>
          </a:p>
          <a:p>
            <a:pPr>
              <a:defRPr>
                <a:latin typeface="Arial"/>
                <a:ea typeface="Arial"/>
                <a:cs typeface="Arial"/>
                <a:sym typeface="Arial"/>
              </a:defRPr>
            </a:pPr>
            <a:r>
              <a:rPr dirty="0"/>
              <a:t>​</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003300" y="685800"/>
            <a:ext cx="48514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rPr dirty="0"/>
              <a:t>The following film provides an overview of the Duke of Edinburgh's Award.  ​</a:t>
            </a:r>
            <a:r>
              <a:rPr lang="en-GB" dirty="0"/>
              <a:t>Please watch it for an overview. It can also be </a:t>
            </a:r>
            <a:r>
              <a:rPr lang="en-GB"/>
              <a:t>found online at </a:t>
            </a:r>
            <a:r>
              <a:rPr lang="en-GB">
                <a:hlinkClick r:id="rId3"/>
              </a:rPr>
              <a:t>Welcome to DofE</a:t>
            </a:r>
            <a:endParaRPr lang="en-GB"/>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003300" y="685800"/>
            <a:ext cx="48514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There are three levels of DofE Award – Bronze, Silver and Gold. To achieve their Award, your child will need to complete four sections – Volunteering, Physical, Skills and Expedition (add residential for Gold). ​</a:t>
            </a:r>
          </a:p>
          <a:p>
            <a:pPr>
              <a:defRPr>
                <a:latin typeface="Arial"/>
                <a:ea typeface="Arial"/>
                <a:cs typeface="Arial"/>
                <a:sym typeface="Arial"/>
              </a:defRPr>
            </a:pPr>
            <a:endParaRPr dirty="0"/>
          </a:p>
          <a:p>
            <a:pPr>
              <a:defRPr>
                <a:latin typeface="Arial"/>
                <a:ea typeface="Arial"/>
                <a:cs typeface="Arial"/>
                <a:sym typeface="Arial"/>
              </a:defRPr>
            </a:pPr>
            <a:r>
              <a:rPr dirty="0"/>
              <a:t>​The length of time they will need to devote to each section will vary, depending on whether they are at Bronze, Silver or Gold level.​</a:t>
            </a:r>
          </a:p>
          <a:p>
            <a:pPr>
              <a:defRPr>
                <a:latin typeface="Arial"/>
                <a:ea typeface="Arial"/>
                <a:cs typeface="Arial"/>
                <a:sym typeface="Arial"/>
              </a:defRPr>
            </a:pPr>
            <a:endParaRPr dirty="0"/>
          </a:p>
          <a:p>
            <a:pPr>
              <a:defRPr>
                <a:latin typeface="Arial"/>
                <a:ea typeface="Arial"/>
                <a:cs typeface="Arial"/>
                <a:sym typeface="Arial"/>
              </a:defRPr>
            </a:pPr>
            <a:r>
              <a:rPr dirty="0"/>
              <a:t>Choosing which activities to do for each section may seem daunting for your young people. But it’s important to remember that most activities can count. </a:t>
            </a:r>
            <a:r>
              <a:rPr lang="en-GB" dirty="0"/>
              <a:t>Your child may already be doing an activity which they can use towards their DofE Award, or they may want to start something new. </a:t>
            </a:r>
            <a:endParaRPr dirty="0"/>
          </a:p>
          <a:p>
            <a:pPr>
              <a:defRPr>
                <a:latin typeface="Arial"/>
                <a:ea typeface="Arial"/>
                <a:cs typeface="Arial"/>
                <a:sym typeface="Arial"/>
              </a:defRPr>
            </a:pPr>
            <a:endParaRPr dirty="0"/>
          </a:p>
          <a:p>
            <a:pPr>
              <a:defRPr>
                <a:latin typeface="Arial"/>
                <a:ea typeface="Arial"/>
                <a:cs typeface="Arial"/>
                <a:sym typeface="Arial"/>
              </a:defRPr>
            </a:pPr>
            <a:r>
              <a:rPr dirty="0"/>
              <a:t>Many young people will already take part in activities which can be counted towards their DofE Award, and there are a huge number of activities on offer for young people who are keen to try something new.​</a:t>
            </a:r>
          </a:p>
          <a:p>
            <a:pPr>
              <a:defRPr>
                <a:latin typeface="Arial"/>
                <a:ea typeface="Arial"/>
                <a:cs typeface="Arial"/>
                <a:sym typeface="Arial"/>
              </a:defRPr>
            </a:pPr>
            <a:endParaRPr dirty="0"/>
          </a:p>
          <a:p>
            <a:pPr>
              <a:defRPr>
                <a:latin typeface="Arial"/>
                <a:ea typeface="Arial"/>
                <a:cs typeface="Arial"/>
                <a:sym typeface="Arial"/>
              </a:defRPr>
            </a:pPr>
            <a:r>
              <a:rPr dirty="0"/>
              <a:t>​It is important to make sure that the young people are keeping a record of the time they spend on each activity. They may need your support to find an assessor for each section. </a:t>
            </a:r>
            <a:endParaRPr lang="en-GB" dirty="0"/>
          </a:p>
          <a:p>
            <a:pPr>
              <a:defRPr>
                <a:latin typeface="Arial"/>
                <a:ea typeface="Arial"/>
                <a:cs typeface="Arial"/>
                <a:sym typeface="Arial"/>
              </a:defRPr>
            </a:pPr>
            <a:endParaRPr dirty="0"/>
          </a:p>
          <a:p>
            <a:pPr>
              <a:defRPr>
                <a:latin typeface="Arial"/>
                <a:ea typeface="Arial"/>
                <a:cs typeface="Arial"/>
                <a:sym typeface="Arial"/>
              </a:defRPr>
            </a:pPr>
            <a:r>
              <a:rPr dirty="0"/>
              <a:t>Assessors are people who check that activities have been completed and describe the progress that has been made. An assessor should be somebody who has a good understanding of the chosen activity.  It can be anyone apart from members of your family.​</a:t>
            </a:r>
          </a:p>
          <a:p>
            <a:pPr>
              <a:defRPr>
                <a:latin typeface="Arial"/>
                <a:ea typeface="Arial"/>
                <a:cs typeface="Arial"/>
                <a:sym typeface="Arial"/>
              </a:defRPr>
            </a:pPr>
            <a:endParaRPr dirty="0"/>
          </a:p>
          <a:p>
            <a:pPr>
              <a:defRPr>
                <a:latin typeface="Arial"/>
                <a:ea typeface="Arial"/>
                <a:cs typeface="Arial"/>
                <a:sym typeface="Arial"/>
              </a:defRPr>
            </a:pPr>
            <a:r>
              <a:rPr dirty="0"/>
              <a:t>​I will now describe each section of the award in more detail.​</a:t>
            </a:r>
          </a:p>
          <a:p>
            <a:pPr>
              <a:defRPr>
                <a:latin typeface="Arial"/>
                <a:ea typeface="Arial"/>
                <a:cs typeface="Arial"/>
                <a:sym typeface="Arial"/>
              </a:defRPr>
            </a:pPr>
            <a:endParaRPr lang="en-GB" dirty="0"/>
          </a:p>
          <a:p>
            <a:pPr>
              <a:defRPr>
                <a:latin typeface="Arial"/>
                <a:ea typeface="Arial"/>
                <a:cs typeface="Arial"/>
                <a:sym typeface="Arial"/>
              </a:defRPr>
            </a:pPr>
            <a:r>
              <a:rPr lang="en-GB" dirty="0"/>
              <a:t>Your child has the opportunity to enrol on their Bronze award in year 9. If they complete the Bronze award, they can progress onto their Silver award in Year 10 and their Gold Award when they are 16.</a:t>
            </a:r>
          </a:p>
          <a:p>
            <a:pPr>
              <a:defRPr>
                <a:latin typeface="Arial"/>
                <a:ea typeface="Arial"/>
                <a:cs typeface="Arial"/>
                <a:sym typeface="Arial"/>
              </a:defRPr>
            </a:pPr>
            <a:endParaRPr lang="en-GB" dirty="0"/>
          </a:p>
          <a:p>
            <a:pPr>
              <a:defRPr>
                <a:latin typeface="Arial"/>
                <a:ea typeface="Arial"/>
                <a:cs typeface="Arial"/>
                <a:sym typeface="Arial"/>
              </a:defRPr>
            </a:pPr>
            <a:r>
              <a:rPr lang="en-GB" dirty="0"/>
              <a:t>The Awards are progressive, so they get more challenging as you move up them, they require a greater time commitment and the activities that the young people do should get progressively harder as they move up to Silver and then Gold. It is all about personal challenge though, so everyone is capable of achieving the different awards.</a:t>
            </a:r>
            <a:endParaRPr dirty="0"/>
          </a:p>
          <a:p>
            <a:pPr>
              <a:defRPr>
                <a:latin typeface="Arial"/>
                <a:ea typeface="Arial"/>
                <a:cs typeface="Arial"/>
                <a:sym typeface="Arial"/>
              </a:defRPr>
            </a:pPr>
            <a:r>
              <a:rPr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003300" y="685800"/>
            <a:ext cx="4851400" cy="342900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pPr>
              <a:defRPr>
                <a:latin typeface="Arial"/>
                <a:ea typeface="Arial"/>
                <a:cs typeface="Arial"/>
                <a:sym typeface="Arial"/>
              </a:defRPr>
            </a:pPr>
            <a:r>
              <a:rPr dirty="0"/>
              <a:t>Every young person who pursues a DofE award will be asked to devote some time to volunteering.​</a:t>
            </a:r>
          </a:p>
          <a:p>
            <a:pPr>
              <a:defRPr>
                <a:latin typeface="Arial"/>
                <a:ea typeface="Arial"/>
                <a:cs typeface="Arial"/>
                <a:sym typeface="Arial"/>
              </a:defRPr>
            </a:pPr>
            <a:endParaRPr dirty="0"/>
          </a:p>
          <a:p>
            <a:pPr>
              <a:defRPr>
                <a:latin typeface="Arial"/>
                <a:ea typeface="Arial"/>
                <a:cs typeface="Arial"/>
                <a:sym typeface="Arial"/>
              </a:defRPr>
            </a:pPr>
            <a:r>
              <a:rPr dirty="0"/>
              <a:t>​Through volunteering, young people have the opportunity to give up their time to help others or to make a difference to causes they feel passionate about.​</a:t>
            </a:r>
          </a:p>
          <a:p>
            <a:pPr>
              <a:defRPr>
                <a:latin typeface="Arial"/>
                <a:ea typeface="Arial"/>
                <a:cs typeface="Arial"/>
                <a:sym typeface="Arial"/>
              </a:defRPr>
            </a:pPr>
            <a:endParaRPr dirty="0"/>
          </a:p>
          <a:p>
            <a:pPr>
              <a:defRPr>
                <a:latin typeface="Arial"/>
                <a:ea typeface="Arial"/>
                <a:cs typeface="Arial"/>
                <a:sym typeface="Arial"/>
              </a:defRPr>
            </a:pPr>
            <a:r>
              <a:rPr dirty="0"/>
              <a:t>As well as changing things for the better, volunteering can be incredibly rewarding for young people – growing their confidence and sense of independence and gaining new skills they can use in their future lives and careers.​</a:t>
            </a:r>
          </a:p>
          <a:p>
            <a:pPr>
              <a:defRPr>
                <a:latin typeface="Arial"/>
                <a:ea typeface="Arial"/>
                <a:cs typeface="Arial"/>
                <a:sym typeface="Arial"/>
              </a:defRPr>
            </a:pPr>
            <a:endParaRPr dirty="0"/>
          </a:p>
          <a:p>
            <a:pPr>
              <a:defRPr>
                <a:latin typeface="Arial"/>
                <a:ea typeface="Arial"/>
                <a:cs typeface="Arial"/>
                <a:sym typeface="Arial"/>
              </a:defRPr>
            </a:pPr>
            <a:r>
              <a:rPr dirty="0"/>
              <a:t>​Examples of volunteering could be coaching a local football team, collecting items for a foodbank or campaigning for change on issues they feel passionate about. </a:t>
            </a:r>
          </a:p>
          <a:p>
            <a:pPr>
              <a:defRPr b="1">
                <a:latin typeface="Arial"/>
                <a:ea typeface="Arial"/>
                <a:cs typeface="Arial"/>
                <a:sym typeface="Arial"/>
              </a:defRPr>
            </a:pPr>
            <a:endParaRPr dirty="0"/>
          </a:p>
          <a:p>
            <a:pPr>
              <a:defRPr>
                <a:latin typeface="Arial"/>
                <a:ea typeface="Arial"/>
                <a:cs typeface="Arial"/>
                <a:sym typeface="Arial"/>
              </a:defRPr>
            </a:pPr>
            <a:r>
              <a:rPr dirty="0"/>
              <a:t>​The amount of time young people will need to volunteer for will vary depending on whether they are pursuing a Bronze, Silver or Gold Award.  ​</a:t>
            </a:r>
          </a:p>
          <a:p>
            <a:pPr>
              <a:defRPr>
                <a:latin typeface="Arial"/>
                <a:ea typeface="Arial"/>
                <a:cs typeface="Arial"/>
                <a:sym typeface="Arial"/>
              </a:defRPr>
            </a:pPr>
            <a:endParaRPr dirty="0"/>
          </a:p>
          <a:p>
            <a:pPr>
              <a:defRPr>
                <a:latin typeface="Arial"/>
                <a:ea typeface="Arial"/>
                <a:cs typeface="Arial"/>
                <a:sym typeface="Arial"/>
              </a:defRPr>
            </a:pPr>
            <a:r>
              <a:rPr dirty="0"/>
              <a:t>​Young people can choose to volunteer in any area they would like – the only rule is that young people must not be replacing paid </a:t>
            </a:r>
            <a:r>
              <a:rPr dirty="0" err="1"/>
              <a:t>labour</a:t>
            </a:r>
            <a:r>
              <a:rPr dirty="0"/>
              <a:t>, for example by volunteering for commercial </a:t>
            </a:r>
            <a:r>
              <a:rPr dirty="0" err="1"/>
              <a:t>organisations</a:t>
            </a:r>
            <a:r>
              <a:rPr dirty="0"/>
              <a:t>.​</a:t>
            </a:r>
            <a:endParaRPr lang="en-GB" dirty="0"/>
          </a:p>
          <a:p>
            <a:pPr>
              <a:defRPr>
                <a:latin typeface="Arial"/>
                <a:ea typeface="Arial"/>
                <a:cs typeface="Arial"/>
                <a:sym typeface="Arial"/>
              </a:defRPr>
            </a:pPr>
            <a:endParaRPr lang="en-GB" dirty="0"/>
          </a:p>
          <a:p>
            <a:pPr>
              <a:defRPr>
                <a:latin typeface="Arial"/>
                <a:ea typeface="Arial"/>
                <a:cs typeface="Arial"/>
                <a:sym typeface="Arial"/>
              </a:defRPr>
            </a:pPr>
            <a:r>
              <a:rPr lang="en-GB" dirty="0"/>
              <a:t>It is not about work experience or unpaid work </a:t>
            </a:r>
            <a:r>
              <a:rPr lang="en-GB" dirty="0" err="1"/>
              <a:t>fro</a:t>
            </a:r>
            <a:r>
              <a:rPr lang="en-GB" dirty="0"/>
              <a:t> a business, but about helping the community.</a:t>
            </a: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003300" y="685800"/>
            <a:ext cx="48514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 key component of any DofE Award is the Physical section, through which young people are encouraged to take part in regular physical activity.  ​</a:t>
            </a:r>
          </a:p>
          <a:p>
            <a:pPr>
              <a:defRPr>
                <a:latin typeface="Arial"/>
                <a:ea typeface="Arial"/>
                <a:cs typeface="Arial"/>
                <a:sym typeface="Arial"/>
              </a:defRPr>
            </a:pPr>
            <a:endParaRPr dirty="0"/>
          </a:p>
          <a:p>
            <a:pPr>
              <a:defRPr>
                <a:latin typeface="Arial"/>
                <a:ea typeface="Arial"/>
                <a:cs typeface="Arial"/>
                <a:sym typeface="Arial"/>
              </a:defRPr>
            </a:pPr>
            <a:r>
              <a:rPr dirty="0"/>
              <a:t>​We know that regular physical activity improves young people’s physical and mental health so is a great habit to acquire when still young.​</a:t>
            </a:r>
          </a:p>
          <a:p>
            <a:pPr>
              <a:defRPr>
                <a:latin typeface="Arial"/>
                <a:ea typeface="Arial"/>
                <a:cs typeface="Arial"/>
                <a:sym typeface="Arial"/>
              </a:defRPr>
            </a:pPr>
            <a:endParaRPr dirty="0"/>
          </a:p>
          <a:p>
            <a:pPr>
              <a:defRPr>
                <a:latin typeface="Arial"/>
                <a:ea typeface="Arial"/>
                <a:cs typeface="Arial"/>
                <a:sym typeface="Arial"/>
              </a:defRPr>
            </a:pPr>
            <a:r>
              <a:rPr dirty="0"/>
              <a:t>​Almost any dance, sport or fitness activity can count – it’s completely up to them which activities they choose, including whether they seek to join a team or choose to do an activity on their own.​</a:t>
            </a:r>
          </a:p>
          <a:p>
            <a:pPr>
              <a:defRPr>
                <a:latin typeface="Arial"/>
                <a:ea typeface="Arial"/>
                <a:cs typeface="Arial"/>
                <a:sym typeface="Arial"/>
              </a:defRPr>
            </a:pPr>
            <a:endParaRPr dirty="0"/>
          </a:p>
          <a:p>
            <a:pPr>
              <a:defRPr>
                <a:latin typeface="Arial"/>
                <a:ea typeface="Arial"/>
                <a:cs typeface="Arial"/>
                <a:sym typeface="Arial"/>
              </a:defRPr>
            </a:pPr>
            <a:r>
              <a:rPr dirty="0"/>
              <a:t>​Completing the Physical section might be the push needed for a young person to try something completely different, or to concentrate and improve on something they are already doing. ​</a:t>
            </a:r>
          </a:p>
          <a:p>
            <a:pPr>
              <a:defRPr>
                <a:latin typeface="Arial"/>
                <a:ea typeface="Arial"/>
                <a:cs typeface="Arial"/>
                <a:sym typeface="Arial"/>
              </a:defRPr>
            </a:pPr>
            <a:endParaRPr dirty="0"/>
          </a:p>
          <a:p>
            <a:pPr>
              <a:defRPr>
                <a:latin typeface="Arial"/>
                <a:ea typeface="Arial"/>
                <a:cs typeface="Arial"/>
                <a:sym typeface="Arial"/>
              </a:defRPr>
            </a:pPr>
            <a:r>
              <a:rPr dirty="0"/>
              <a:t> ​</a:t>
            </a:r>
            <a:endParaRPr lang="en-GB" dirty="0"/>
          </a:p>
          <a:p>
            <a:pPr>
              <a:defRPr>
                <a:latin typeface="Arial"/>
                <a:ea typeface="Arial"/>
                <a:cs typeface="Arial"/>
                <a:sym typeface="Arial"/>
              </a:defRPr>
            </a:pPr>
            <a:r>
              <a:rPr lang="en-GB" dirty="0"/>
              <a:t>The whole idea of the physical section is that it is physical, so it is exercise that raises the heartrate and gets them active. Activities in PE lessons do not count.</a:t>
            </a:r>
            <a:endParaRPr dirty="0"/>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003300" y="685800"/>
            <a:ext cx="48514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young people are encouraged to develop a set of practical and social skills.​</a:t>
            </a:r>
          </a:p>
          <a:p>
            <a:pPr>
              <a:defRPr>
                <a:latin typeface="Arial"/>
                <a:ea typeface="Arial"/>
                <a:cs typeface="Arial"/>
                <a:sym typeface="Arial"/>
              </a:defRPr>
            </a:pPr>
            <a:endParaRPr dirty="0"/>
          </a:p>
          <a:p>
            <a:pPr>
              <a:defRPr>
                <a:latin typeface="Arial"/>
                <a:ea typeface="Arial"/>
                <a:cs typeface="Arial"/>
                <a:sym typeface="Arial"/>
              </a:defRPr>
            </a:pPr>
            <a:r>
              <a:rPr dirty="0"/>
              <a:t>​They will be able to choose whether to develop their skills in areas where they have an existing passion, or to learn about something new.​</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used their skills section to develop their interests and talents in a huge range of areas including computer coding, driving and cooking </a:t>
            </a:r>
          </a:p>
          <a:p>
            <a:pPr>
              <a:defRPr>
                <a:latin typeface="Arial"/>
                <a:ea typeface="Arial"/>
                <a:cs typeface="Arial"/>
                <a:sym typeface="Arial"/>
              </a:defRPr>
            </a:pPr>
            <a:endParaRPr dirty="0"/>
          </a:p>
          <a:p>
            <a:pPr>
              <a:defRPr>
                <a:latin typeface="Arial"/>
                <a:ea typeface="Arial"/>
                <a:cs typeface="Arial"/>
                <a:sym typeface="Arial"/>
              </a:defRPr>
            </a:pPr>
            <a:r>
              <a:rPr dirty="0"/>
              <a:t>​Through gaining interests and talents, young people will enjoy themselves and feel a real sense of achievement.​</a:t>
            </a:r>
          </a:p>
          <a:p>
            <a:pPr>
              <a:defRPr>
                <a:latin typeface="Arial"/>
                <a:ea typeface="Arial"/>
                <a:cs typeface="Arial"/>
                <a:sym typeface="Arial"/>
              </a:defRPr>
            </a:pPr>
            <a:endParaRPr dirty="0"/>
          </a:p>
          <a:p>
            <a:pPr>
              <a:defRPr>
                <a:latin typeface="Arial"/>
                <a:ea typeface="Arial"/>
                <a:cs typeface="Arial"/>
                <a:sym typeface="Arial"/>
              </a:defRPr>
            </a:pPr>
            <a:r>
              <a:rPr dirty="0"/>
              <a:t>​They’ll grow their confidence and show they’re committed, motivated and can rise to a challenge.​</a:t>
            </a:r>
          </a:p>
          <a:p>
            <a:pPr>
              <a:defRPr>
                <a:latin typeface="Arial"/>
                <a:ea typeface="Arial"/>
                <a:cs typeface="Arial"/>
                <a:sym typeface="Arial"/>
              </a:defRPr>
            </a:pPr>
            <a:endParaRPr dirty="0"/>
          </a:p>
          <a:p>
            <a:pPr>
              <a:defRPr>
                <a:latin typeface="Arial"/>
                <a:ea typeface="Arial"/>
                <a:cs typeface="Arial"/>
                <a:sym typeface="Arial"/>
              </a:defRPr>
            </a:pPr>
            <a:r>
              <a:rPr dirty="0"/>
              <a:t>​</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003300" y="685800"/>
            <a:ext cx="48514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Young people taking part in a DofE Award will take part in an Expedition.​</a:t>
            </a:r>
          </a:p>
          <a:p>
            <a:pPr>
              <a:defRPr>
                <a:latin typeface="Arial"/>
                <a:ea typeface="Arial"/>
                <a:cs typeface="Arial"/>
                <a:sym typeface="Arial"/>
              </a:defRPr>
            </a:pPr>
            <a:endParaRPr dirty="0"/>
          </a:p>
          <a:p>
            <a:pPr>
              <a:defRPr>
                <a:latin typeface="Arial"/>
                <a:ea typeface="Arial"/>
                <a:cs typeface="Arial"/>
                <a:sym typeface="Arial"/>
              </a:defRPr>
            </a:pPr>
            <a:r>
              <a:rPr dirty="0"/>
              <a:t>​As part of a small team, they will plan their aim, choose their location, do some training to make sure they're prepared and know what they are doing.​</a:t>
            </a:r>
          </a:p>
          <a:p>
            <a:pPr>
              <a:defRPr>
                <a:latin typeface="Arial"/>
                <a:ea typeface="Arial"/>
                <a:cs typeface="Arial"/>
                <a:sym typeface="Arial"/>
              </a:defRPr>
            </a:pPr>
            <a:endParaRPr dirty="0"/>
          </a:p>
          <a:p>
            <a:pPr>
              <a:defRPr>
                <a:latin typeface="Arial"/>
                <a:ea typeface="Arial"/>
                <a:cs typeface="Arial"/>
                <a:sym typeface="Arial"/>
              </a:defRPr>
            </a:pPr>
            <a:r>
              <a:rPr dirty="0"/>
              <a:t>​The amount of time the young people spend away depends on the level of the award they are doing – it will be a minimum of 1 night for Bronze, 2 nights for Silver and 3 nights for Gold.​</a:t>
            </a:r>
          </a:p>
          <a:p>
            <a:pPr>
              <a:defRPr>
                <a:latin typeface="Arial"/>
                <a:ea typeface="Arial"/>
                <a:cs typeface="Arial"/>
                <a:sym typeface="Arial"/>
              </a:defRPr>
            </a:pPr>
            <a:endParaRPr dirty="0"/>
          </a:p>
          <a:p>
            <a:pPr>
              <a:defRPr>
                <a:latin typeface="Arial"/>
                <a:ea typeface="Arial"/>
                <a:cs typeface="Arial"/>
                <a:sym typeface="Arial"/>
              </a:defRPr>
            </a:pPr>
            <a:r>
              <a:rPr dirty="0"/>
              <a:t>​They can choose how they want to travel – it doesn’t have to be on foot. They could do it by bike, canoe, kayak, wheelchair, sailing boat or even on a horse.​</a:t>
            </a:r>
          </a:p>
          <a:p>
            <a:pPr>
              <a:defRPr>
                <a:latin typeface="Arial"/>
                <a:ea typeface="Arial"/>
                <a:cs typeface="Arial"/>
                <a:sym typeface="Arial"/>
              </a:defRPr>
            </a:pPr>
            <a:endParaRPr dirty="0"/>
          </a:p>
          <a:p>
            <a:pPr>
              <a:defRPr>
                <a:latin typeface="Arial"/>
                <a:ea typeface="Arial"/>
                <a:cs typeface="Arial"/>
                <a:sym typeface="Arial"/>
              </a:defRPr>
            </a:pPr>
            <a:r>
              <a:rPr dirty="0"/>
              <a:t>​The expedition is an incredible experience which will help your young person develop resilience, communication, teamwork and leadership skills. ​</a:t>
            </a:r>
            <a:endParaRPr lang="en-GB" dirty="0"/>
          </a:p>
          <a:p>
            <a:pPr>
              <a:defRPr>
                <a:latin typeface="Arial"/>
                <a:ea typeface="Arial"/>
                <a:cs typeface="Arial"/>
                <a:sym typeface="Arial"/>
              </a:defRPr>
            </a:pPr>
            <a:endParaRPr lang="en-GB" dirty="0"/>
          </a:p>
          <a:p>
            <a:pPr>
              <a:defRPr>
                <a:latin typeface="Arial"/>
                <a:ea typeface="Arial"/>
                <a:cs typeface="Arial"/>
                <a:sym typeface="Arial"/>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003300" y="685800"/>
            <a:ext cx="48514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There are several ways you can help your young person to achieve their DofE Award.​</a:t>
            </a:r>
          </a:p>
          <a:p>
            <a:pPr>
              <a:defRPr>
                <a:latin typeface="Arial"/>
                <a:ea typeface="Arial"/>
                <a:cs typeface="Arial"/>
                <a:sym typeface="Arial"/>
              </a:defRPr>
            </a:pPr>
            <a:endParaRPr dirty="0"/>
          </a:p>
          <a:p>
            <a:pPr>
              <a:defRPr>
                <a:latin typeface="Arial"/>
                <a:ea typeface="Arial"/>
                <a:cs typeface="Arial"/>
                <a:sym typeface="Arial"/>
              </a:defRPr>
            </a:pPr>
            <a:r>
              <a:rPr dirty="0"/>
              <a:t>​You should provide guidance and advice – support them with things like choosing their activities and finding assessors.</a:t>
            </a:r>
          </a:p>
          <a:p>
            <a:pPr>
              <a:defRPr>
                <a:latin typeface="Arial"/>
                <a:ea typeface="Arial"/>
                <a:cs typeface="Arial"/>
                <a:sym typeface="Arial"/>
              </a:defRPr>
            </a:pPr>
            <a:endParaRPr dirty="0"/>
          </a:p>
          <a:p>
            <a:pPr>
              <a:defRPr>
                <a:latin typeface="Arial"/>
                <a:ea typeface="Arial"/>
                <a:cs typeface="Arial"/>
                <a:sym typeface="Arial"/>
              </a:defRPr>
            </a:pPr>
            <a:r>
              <a:rPr dirty="0"/>
              <a:t>Encouragement - It can be challenging to keep the motivation going, especially over some of the longer timeframes.​</a:t>
            </a:r>
          </a:p>
          <a:p>
            <a:pPr>
              <a:defRPr>
                <a:latin typeface="Arial"/>
                <a:ea typeface="Arial"/>
                <a:cs typeface="Arial"/>
                <a:sym typeface="Arial"/>
              </a:defRPr>
            </a:pPr>
            <a:endParaRPr dirty="0"/>
          </a:p>
          <a:p>
            <a:pPr>
              <a:defRPr>
                <a:latin typeface="Arial"/>
                <a:ea typeface="Arial"/>
                <a:cs typeface="Arial"/>
                <a:sym typeface="Arial"/>
              </a:defRPr>
            </a:pPr>
            <a:r>
              <a:rPr dirty="0"/>
              <a:t>​If they need it, help keep them on track with their activities, particularly those which are being done from home.​</a:t>
            </a:r>
          </a:p>
          <a:p>
            <a:pPr>
              <a:defRPr>
                <a:latin typeface="Arial"/>
                <a:ea typeface="Arial"/>
                <a:cs typeface="Arial"/>
                <a:sym typeface="Arial"/>
              </a:defRPr>
            </a:pPr>
            <a:endParaRPr dirty="0"/>
          </a:p>
          <a:p>
            <a:pPr>
              <a:defRPr>
                <a:latin typeface="Arial"/>
                <a:ea typeface="Arial"/>
                <a:cs typeface="Arial"/>
                <a:sym typeface="Arial"/>
              </a:defRPr>
            </a:pPr>
            <a:r>
              <a:rPr dirty="0"/>
              <a:t>​Practical support - You may be required to drop off/collect from expeditions and activities, make sure they have all the right kit and also wash the kit when it comes home! ​</a:t>
            </a:r>
          </a:p>
          <a:p>
            <a:pPr>
              <a:defRPr>
                <a:latin typeface="Arial"/>
                <a:ea typeface="Arial"/>
                <a:cs typeface="Arial"/>
                <a:sym typeface="Arial"/>
              </a:defRPr>
            </a:pPr>
            <a:endParaRPr dirty="0"/>
          </a:p>
          <a:p>
            <a:pPr>
              <a:defRPr>
                <a:latin typeface="Arial"/>
                <a:ea typeface="Arial"/>
                <a:cs typeface="Arial"/>
                <a:sym typeface="Arial"/>
              </a:defRPr>
            </a:pPr>
            <a:r>
              <a:rPr dirty="0"/>
              <a:t>​</a:t>
            </a:r>
            <a:r>
              <a:rPr dirty="0" err="1"/>
              <a:t>Recognising</a:t>
            </a:r>
            <a:r>
              <a:rPr dirty="0"/>
              <a:t> achievement - We hope all </a:t>
            </a:r>
            <a:r>
              <a:rPr dirty="0" err="1"/>
              <a:t>organisations</a:t>
            </a:r>
            <a:r>
              <a:rPr dirty="0"/>
              <a:t> will </a:t>
            </a:r>
            <a:r>
              <a:rPr dirty="0" err="1"/>
              <a:t>recognise</a:t>
            </a:r>
            <a:r>
              <a:rPr dirty="0"/>
              <a:t> the amazing achievement, and it is just as important to receive that recognition from family members.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p:nvPr/>
        </p:nvSpPr>
        <p:spPr>
          <a:xfrm>
            <a:off x="5574597" y="11"/>
            <a:ext cx="5117396" cy="3779991"/>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 name="Shape 12"/>
          <p:cNvSpPr/>
          <p:nvPr/>
        </p:nvSpPr>
        <p:spPr>
          <a:xfrm>
            <a:off x="5396801" y="3780001"/>
            <a:ext cx="5295201" cy="378000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 name="Shape 13"/>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4" name="Shape 14"/>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5" name="Shape 15"/>
          <p:cNvSpPr>
            <a:spLocks noGrp="1"/>
          </p:cNvSpPr>
          <p:nvPr>
            <p:ph type="title"/>
          </p:nvPr>
        </p:nvSpPr>
        <p:spPr>
          <a:prstGeom prst="rect">
            <a:avLst/>
          </a:prstGeom>
        </p:spPr>
        <p:txBody>
          <a:bodyPr/>
          <a:lstStyle>
            <a:lvl1pPr>
              <a:defRPr b="0">
                <a:solidFill>
                  <a:srgbClr val="000000"/>
                </a:solidFill>
              </a:defRPr>
            </a:lvl1pPr>
          </a:lstStyle>
          <a:p>
            <a:r>
              <a:t>Click to add title</a:t>
            </a:r>
          </a:p>
        </p:txBody>
      </p:sp>
      <p:sp>
        <p:nvSpPr>
          <p:cNvPr id="16" name="Shape 16"/>
          <p:cNvSpPr>
            <a:spLocks noGrp="1"/>
          </p:cNvSpPr>
          <p:nvPr>
            <p:ph type="body" sz="quarter" idx="1"/>
          </p:nvPr>
        </p:nvSpPr>
        <p:spPr>
          <a:xfrm>
            <a:off x="1604010" y="4235196"/>
            <a:ext cx="7485382" cy="1890718"/>
          </a:xfrm>
          <a:prstGeom prst="rect">
            <a:avLst/>
          </a:prstGeom>
        </p:spPr>
        <p:txBody>
          <a:bodyPr/>
          <a:lstStyle/>
          <a:p>
            <a:r>
              <a:t>Click to add subtitle</a:t>
            </a:r>
          </a:p>
        </p:txBody>
      </p:sp>
      <p:sp>
        <p:nvSpPr>
          <p:cNvPr id="17" name="Shape 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lvl1pPr>
              <a:defRPr b="0">
                <a:solidFill>
                  <a:srgbClr val="000000"/>
                </a:solidFill>
              </a:defRPr>
            </a:lvl1pPr>
          </a:lstStyle>
          <a:p>
            <a:r>
              <a:t>Click to add title</a:t>
            </a:r>
          </a:p>
        </p:txBody>
      </p:sp>
      <p:sp>
        <p:nvSpPr>
          <p:cNvPr id="25" name="Shape 25"/>
          <p:cNvSpPr>
            <a:spLocks noGrp="1"/>
          </p:cNvSpPr>
          <p:nvPr>
            <p:ph type="body" sz="quarter" idx="1"/>
          </p:nvPr>
        </p:nvSpPr>
        <p:spPr>
          <a:xfrm>
            <a:off x="1604010" y="4235196"/>
            <a:ext cx="7485382" cy="1890718"/>
          </a:xfrm>
          <a:prstGeom prst="rect">
            <a:avLst/>
          </a:prstGeom>
        </p:spPr>
        <p:txBody>
          <a:bodyPr/>
          <a:lstStyle/>
          <a:p>
            <a:r>
              <a:t>Click to add subtitle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r>
              <a:t>Click to add title</a:t>
            </a:r>
          </a:p>
        </p:txBody>
      </p:sp>
      <p:sp>
        <p:nvSpPr>
          <p:cNvPr id="34" name="Shape 34"/>
          <p:cNvSpPr>
            <a:spLocks noGrp="1"/>
          </p:cNvSpPr>
          <p:nvPr>
            <p:ph type="body" idx="1"/>
          </p:nvPr>
        </p:nvSpPr>
        <p:spPr>
          <a:prstGeom prst="rect">
            <a:avLst/>
          </a:prstGeom>
        </p:spPr>
        <p:txBody>
          <a:bodyPr/>
          <a:lstStyle/>
          <a:p>
            <a:r>
              <a:t>Click to add text</a:t>
            </a: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Click to add title</a:t>
            </a:r>
          </a:p>
        </p:txBody>
      </p:sp>
      <p:sp>
        <p:nvSpPr>
          <p:cNvPr id="43" name="Shape 43"/>
          <p:cNvSpPr>
            <a:spLocks noGrp="1"/>
          </p:cNvSpPr>
          <p:nvPr>
            <p:ph type="body" idx="1"/>
          </p:nvPr>
        </p:nvSpPr>
        <p:spPr>
          <a:prstGeom prst="rect">
            <a:avLst/>
          </a:prstGeom>
        </p:spPr>
        <p:txBody>
          <a:bodyPr/>
          <a:lstStyle/>
          <a:p>
            <a:r>
              <a:t>Click to add text</a:t>
            </a:r>
          </a:p>
        </p:txBody>
      </p:sp>
      <p:sp>
        <p:nvSpPr>
          <p:cNvPr id="44" name="Shape 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Click to add title</a:t>
            </a:r>
          </a:p>
        </p:txBody>
      </p:sp>
      <p:sp>
        <p:nvSpPr>
          <p:cNvPr id="52" name="Shape 52"/>
          <p:cNvSpPr>
            <a:spLocks noGrp="1"/>
          </p:cNvSpPr>
          <p:nvPr>
            <p:ph type="body" sz="half" idx="1"/>
          </p:nvPr>
        </p:nvSpPr>
        <p:spPr>
          <a:xfrm>
            <a:off x="534669" y="1739455"/>
            <a:ext cx="4651632" cy="4991483"/>
          </a:xfrm>
          <a:prstGeom prst="rect">
            <a:avLst/>
          </a:prstGeom>
        </p:spPr>
        <p:txBody>
          <a:bodyPr/>
          <a:lstStyle/>
          <a:p>
            <a:r>
              <a:t>Object</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Shape 60"/>
          <p:cNvSpPr/>
          <p:nvPr/>
        </p:nvSpPr>
        <p:spPr>
          <a:xfrm>
            <a:off x="-4" y="10"/>
            <a:ext cx="10692011" cy="7559996"/>
          </a:xfrm>
          <a:prstGeom prst="rect">
            <a:avLst/>
          </a:pr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61" name="Shape 61"/>
          <p:cNvSpPr>
            <a:spLocks noGrp="1"/>
          </p:cNvSpPr>
          <p:nvPr>
            <p:ph type="title"/>
          </p:nvPr>
        </p:nvSpPr>
        <p:spPr>
          <a:prstGeom prst="rect">
            <a:avLst/>
          </a:prstGeom>
        </p:spPr>
        <p:txBody>
          <a:bodyPr/>
          <a:lstStyle/>
          <a:p>
            <a:r>
              <a:t>Click to add title</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Click to add title</a:t>
            </a:r>
          </a:p>
        </p:txBody>
      </p:sp>
      <p:sp>
        <p:nvSpPr>
          <p:cNvPr id="3" name="Shape 3"/>
          <p:cNvSpPr>
            <a:spLocks noGrp="1"/>
          </p:cNvSpPr>
          <p:nvPr>
            <p:ph type="body" idx="1"/>
          </p:nvPr>
        </p:nvSpPr>
        <p:spPr>
          <a:xfrm>
            <a:off x="444500" y="1522191"/>
            <a:ext cx="9804400" cy="37744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Click to add text</a:t>
            </a:r>
          </a:p>
        </p:txBody>
      </p:sp>
      <p:sp>
        <p:nvSpPr>
          <p:cNvPr id="4" name="Shape 4"/>
          <p:cNvSpPr>
            <a:spLocks noGrp="1"/>
          </p:cNvSpPr>
          <p:nvPr>
            <p:ph type="sldNum" sz="quarter" idx="2"/>
          </p:nvPr>
        </p:nvSpPr>
        <p:spPr>
          <a:xfrm>
            <a:off x="9891756"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mailto:DofE@branstonca.lincs.sch.uk" TargetMode="External"/><Relationship Id="rId5" Type="http://schemas.openxmlformats.org/officeDocument/2006/relationships/image" Target="../media/image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yN7wTcxK408?feature=oembed"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 y="10"/>
            <a:ext cx="1069201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pic>
        <p:nvPicPr>
          <p:cNvPr id="86" name="image2.png"/>
          <p:cNvPicPr>
            <a:picLocks noChangeAspect="1"/>
          </p:cNvPicPr>
          <p:nvPr/>
        </p:nvPicPr>
        <p:blipFill>
          <a:blip r:embed="rId4"/>
          <a:stretch>
            <a:fillRect/>
          </a:stretch>
        </p:blipFill>
        <p:spPr>
          <a:xfrm>
            <a:off x="-200024" y="-666755"/>
            <a:ext cx="4097358" cy="2897123"/>
          </a:xfrm>
          <a:prstGeom prst="rect">
            <a:avLst/>
          </a:prstGeom>
          <a:ln w="12700">
            <a:miter lim="400000"/>
          </a:ln>
        </p:spPr>
      </p:pic>
      <p:pic>
        <p:nvPicPr>
          <p:cNvPr id="87" name="image3.png"/>
          <p:cNvPicPr>
            <a:picLocks noChangeAspect="1"/>
          </p:cNvPicPr>
          <p:nvPr/>
        </p:nvPicPr>
        <p:blipFill>
          <a:blip r:embed="rId5"/>
          <a:stretch>
            <a:fillRect/>
          </a:stretch>
        </p:blipFill>
        <p:spPr>
          <a:xfrm>
            <a:off x="772306" y="1915883"/>
            <a:ext cx="9351989" cy="535033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444500" y="278707"/>
            <a:ext cx="9804400" cy="756926"/>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61" name="Shape 161"/>
          <p:cNvSpPr/>
          <p:nvPr/>
        </p:nvSpPr>
        <p:spPr>
          <a:xfrm>
            <a:off x="5345996" y="1276806"/>
            <a:ext cx="4888810"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62" name="Shape 162"/>
          <p:cNvSpPr/>
          <p:nvPr/>
        </p:nvSpPr>
        <p:spPr>
          <a:xfrm>
            <a:off x="457200" y="1276806"/>
            <a:ext cx="4888801"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3" name="Shape 163"/>
          <p:cNvSpPr/>
          <p:nvPr/>
        </p:nvSpPr>
        <p:spPr>
          <a:xfrm>
            <a:off x="2853765" y="958049"/>
            <a:ext cx="7838238" cy="6509071"/>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68" name="Shape 168"/>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9" name="Shape 169"/>
          <p:cNvSpPr>
            <a:spLocks noGrp="1"/>
          </p:cNvSpPr>
          <p:nvPr>
            <p:ph type="title"/>
          </p:nvPr>
        </p:nvSpPr>
        <p:spPr>
          <a:xfrm>
            <a:off x="444497" y="278705"/>
            <a:ext cx="4361821" cy="756930"/>
          </a:xfrm>
          <a:prstGeom prst="rect">
            <a:avLst/>
          </a:prstGeom>
        </p:spPr>
        <p:txBody>
          <a:bodyPr/>
          <a:lstStyle/>
          <a:p>
            <a:pPr indent="12700">
              <a:spcBef>
                <a:spcPts val="100"/>
              </a:spcBef>
            </a:pPr>
            <a:r>
              <a:t>Getting</a:t>
            </a:r>
            <a:r>
              <a:rPr spc="-100"/>
              <a:t> started</a:t>
            </a:r>
          </a:p>
        </p:txBody>
      </p:sp>
      <p:sp>
        <p:nvSpPr>
          <p:cNvPr id="170" name="Shape 170"/>
          <p:cNvSpPr/>
          <p:nvPr/>
        </p:nvSpPr>
        <p:spPr>
          <a:xfrm>
            <a:off x="444497" y="1522186"/>
            <a:ext cx="4545971" cy="37779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1148713" indent="12700">
              <a:spcBef>
                <a:spcPts val="100"/>
              </a:spcBef>
              <a:defRPr sz="3600" b="1" spc="-5">
                <a:solidFill>
                  <a:srgbClr val="FFFFFF"/>
                </a:solidFill>
                <a:latin typeface="Arial"/>
                <a:ea typeface="Arial"/>
                <a:cs typeface="Arial"/>
                <a:sym typeface="Arial"/>
              </a:defRPr>
            </a:pPr>
            <a:r>
              <a:rPr dirty="0"/>
              <a:t>Are you ready  to support</a:t>
            </a:r>
            <a:r>
              <a:rPr spc="-90" dirty="0"/>
              <a:t> </a:t>
            </a:r>
            <a:r>
              <a:rPr dirty="0"/>
              <a:t>your</a:t>
            </a:r>
          </a:p>
          <a:p>
            <a:pPr marR="5080" indent="12700">
              <a:defRPr sz="3600" b="1" spc="-5">
                <a:solidFill>
                  <a:srgbClr val="FFFFFF"/>
                </a:solidFill>
                <a:latin typeface="Arial"/>
                <a:ea typeface="Arial"/>
                <a:cs typeface="Arial"/>
                <a:sym typeface="Arial"/>
              </a:defRPr>
            </a:pPr>
            <a:r>
              <a:rPr dirty="0"/>
              <a:t>child/young </a:t>
            </a:r>
            <a:r>
              <a:rPr spc="0" dirty="0"/>
              <a:t>person  </a:t>
            </a:r>
            <a:r>
              <a:rPr dirty="0"/>
              <a:t>to start an</a:t>
            </a:r>
            <a:r>
              <a:rPr spc="-85" dirty="0"/>
              <a:t> </a:t>
            </a:r>
            <a:r>
              <a:rPr dirty="0"/>
              <a:t>adventure  they’ll </a:t>
            </a:r>
            <a:r>
              <a:rPr spc="0" dirty="0"/>
              <a:t>never</a:t>
            </a:r>
            <a:r>
              <a:rPr spc="-55" dirty="0"/>
              <a:t> </a:t>
            </a:r>
            <a:r>
              <a:rPr spc="0" dirty="0"/>
              <a:t>forget?</a:t>
            </a:r>
          </a:p>
          <a:p>
            <a:pPr indent="12700">
              <a:spcBef>
                <a:spcPts val="2100"/>
              </a:spcBef>
              <a:defRPr sz="2400" b="1" spc="-90">
                <a:solidFill>
                  <a:srgbClr val="FFFFFF"/>
                </a:solidFill>
                <a:latin typeface="Arial"/>
                <a:ea typeface="Arial"/>
                <a:cs typeface="Arial"/>
                <a:sym typeface="Arial"/>
              </a:defRPr>
            </a:pPr>
            <a:r>
              <a:rPr dirty="0"/>
              <a:t>To </a:t>
            </a:r>
            <a:r>
              <a:rPr spc="0" dirty="0"/>
              <a:t>get </a:t>
            </a:r>
            <a:r>
              <a:rPr spc="-5" dirty="0"/>
              <a:t>started speak</a:t>
            </a:r>
            <a:r>
              <a:rPr spc="65" dirty="0"/>
              <a:t> </a:t>
            </a:r>
            <a:r>
              <a:rPr spc="0" dirty="0"/>
              <a:t>to</a:t>
            </a:r>
          </a:p>
          <a:p>
            <a:pPr indent="12700">
              <a:defRPr sz="2400" b="1">
                <a:solidFill>
                  <a:srgbClr val="FFFFFF"/>
                </a:solidFill>
                <a:latin typeface="Arial"/>
                <a:ea typeface="Arial"/>
                <a:cs typeface="Arial"/>
                <a:sym typeface="Arial"/>
              </a:defRPr>
            </a:pPr>
            <a:r>
              <a:rPr lang="en-GB" spc="0" dirty="0"/>
              <a:t>Mr Kerrigan</a:t>
            </a:r>
            <a:endParaRPr spc="-5" dirty="0"/>
          </a:p>
        </p:txBody>
      </p:sp>
      <p:sp>
        <p:nvSpPr>
          <p:cNvPr id="171" name="Shape 171"/>
          <p:cNvSpPr/>
          <p:nvPr/>
        </p:nvSpPr>
        <p:spPr>
          <a:xfrm>
            <a:off x="7250999" y="4103489"/>
            <a:ext cx="2826855" cy="58221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indent="12700">
              <a:spcBef>
                <a:spcPts val="900"/>
              </a:spcBef>
              <a:defRPr sz="1600" b="1">
                <a:latin typeface="Arial"/>
                <a:ea typeface="Arial"/>
                <a:cs typeface="Arial"/>
                <a:sym typeface="Arial"/>
              </a:defRPr>
            </a:pPr>
            <a:r>
              <a:rPr lang="en-GB" dirty="0"/>
              <a:t>Mr Kerrigan</a:t>
            </a:r>
            <a:endParaRPr lang="en-GB" spc="-5" dirty="0"/>
          </a:p>
          <a:p>
            <a:pPr indent="12700">
              <a:spcBef>
                <a:spcPts val="700"/>
              </a:spcBef>
              <a:defRPr sz="1400" b="1">
                <a:latin typeface="Arial"/>
                <a:ea typeface="Arial"/>
                <a:cs typeface="Arial"/>
                <a:sym typeface="Arial"/>
              </a:defRPr>
            </a:pPr>
            <a:r>
              <a:rPr lang="en-GB" sz="1600" dirty="0"/>
              <a:t>DofE Co-Ordinator/ Manager</a:t>
            </a:r>
          </a:p>
        </p:txBody>
      </p:sp>
      <p:sp>
        <p:nvSpPr>
          <p:cNvPr id="172" name="Shape 172"/>
          <p:cNvSpPr/>
          <p:nvPr/>
        </p:nvSpPr>
        <p:spPr>
          <a:xfrm>
            <a:off x="7250999" y="4835788"/>
            <a:ext cx="2987682" cy="18876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13970" indent="60960">
              <a:spcBef>
                <a:spcPts val="100"/>
              </a:spcBef>
              <a:defRPr sz="1100" b="1">
                <a:latin typeface="Arial"/>
                <a:ea typeface="Arial"/>
                <a:cs typeface="Arial"/>
                <a:sym typeface="Arial"/>
              </a:defRPr>
            </a:pPr>
            <a:r>
              <a:rPr lang="en-GB" sz="1100" dirty="0"/>
              <a:t>I completed by DofE Bronze, Silver and Gold award. Being presented my Gold at St James Palace by Prince Philip in 2004. I have done expeditions walking, canoeing and rowing. For my other sections I did activities such as photography, kayaking and </a:t>
            </a:r>
            <a:r>
              <a:rPr lang="en-GB" sz="1100" dirty="0" err="1"/>
              <a:t>boatwork</a:t>
            </a:r>
            <a:r>
              <a:rPr lang="en-GB" sz="1100" dirty="0"/>
              <a:t>. </a:t>
            </a:r>
          </a:p>
          <a:p>
            <a:pPr marR="13970" indent="60960">
              <a:spcBef>
                <a:spcPts val="100"/>
              </a:spcBef>
              <a:defRPr sz="1100" b="1">
                <a:latin typeface="Arial"/>
                <a:ea typeface="Arial"/>
                <a:cs typeface="Arial"/>
                <a:sym typeface="Arial"/>
              </a:defRPr>
            </a:pPr>
            <a:r>
              <a:rPr lang="en-GB" sz="1100" dirty="0"/>
              <a:t>I am a Mountain Leader and DofE expedition assessor.</a:t>
            </a:r>
          </a:p>
          <a:p>
            <a:pPr marR="13970" indent="60960">
              <a:spcBef>
                <a:spcPts val="100"/>
              </a:spcBef>
              <a:defRPr sz="1100" b="1">
                <a:latin typeface="Arial"/>
                <a:ea typeface="Arial"/>
                <a:cs typeface="Arial"/>
                <a:sym typeface="Arial"/>
              </a:defRPr>
            </a:pPr>
            <a:r>
              <a:rPr lang="en-GB" sz="1100" dirty="0"/>
              <a:t>I have been helping young people achieve their Duke of Edinburgh award for 22 years.</a:t>
            </a:r>
          </a:p>
        </p:txBody>
      </p:sp>
      <p:sp>
        <p:nvSpPr>
          <p:cNvPr id="173" name="Shape 173"/>
          <p:cNvSpPr/>
          <p:nvPr/>
        </p:nvSpPr>
        <p:spPr>
          <a:xfrm>
            <a:off x="7222107" y="6861943"/>
            <a:ext cx="3045466" cy="4005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36980">
              <a:spcBef>
                <a:spcPts val="100"/>
              </a:spcBef>
              <a:defRPr sz="1400" b="1">
                <a:latin typeface="Arial"/>
                <a:ea typeface="Arial"/>
                <a:cs typeface="Arial"/>
                <a:sym typeface="Arial"/>
              </a:defRPr>
            </a:pPr>
            <a:r>
              <a:rPr dirty="0"/>
              <a:t>The </a:t>
            </a:r>
            <a:r>
              <a:rPr spc="-5" dirty="0"/>
              <a:t>DofE </a:t>
            </a:r>
            <a:r>
              <a:rPr dirty="0"/>
              <a:t>is a</a:t>
            </a:r>
            <a:r>
              <a:rPr spc="-75" dirty="0"/>
              <a:t> </a:t>
            </a:r>
            <a:r>
              <a:rPr spc="-20" dirty="0"/>
              <a:t>charity.  </a:t>
            </a:r>
            <a:r>
              <a:rPr spc="-10" dirty="0"/>
              <a:t>Visit </a:t>
            </a:r>
            <a:r>
              <a:rPr spc="-5" dirty="0"/>
              <a:t>DofE.org </a:t>
            </a:r>
            <a:r>
              <a:rPr dirty="0"/>
              <a:t>for </a:t>
            </a:r>
            <a:r>
              <a:rPr spc="-5" dirty="0"/>
              <a:t>more</a:t>
            </a:r>
            <a:r>
              <a:rPr spc="-65" dirty="0"/>
              <a:t> </a:t>
            </a:r>
            <a:r>
              <a:rPr dirty="0"/>
              <a:t>information.</a:t>
            </a:r>
          </a:p>
        </p:txBody>
      </p:sp>
      <p:pic>
        <p:nvPicPr>
          <p:cNvPr id="3" name="Picture 2">
            <a:extLst>
              <a:ext uri="{FF2B5EF4-FFF2-40B4-BE49-F238E27FC236}">
                <a16:creationId xmlns:a16="http://schemas.microsoft.com/office/drawing/2014/main" id="{2A3CBC96-FA8B-4F64-B41D-803E55F8E67B}"/>
              </a:ext>
            </a:extLst>
          </p:cNvPr>
          <p:cNvPicPr>
            <a:picLocks noChangeAspect="1"/>
          </p:cNvPicPr>
          <p:nvPr/>
        </p:nvPicPr>
        <p:blipFill rotWithShape="1">
          <a:blip r:embed="rId4"/>
          <a:srcRect l="4122" t="22401" r="15672"/>
          <a:stretch/>
        </p:blipFill>
        <p:spPr>
          <a:xfrm>
            <a:off x="5491862" y="511160"/>
            <a:ext cx="4743777" cy="3442241"/>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9">
            <a:extLst>
              <a:ext uri="{FF2B5EF4-FFF2-40B4-BE49-F238E27FC236}">
                <a16:creationId xmlns:a16="http://schemas.microsoft.com/office/drawing/2014/main" id="{D9D51150-3370-4C7F-B9B7-24C028BFF55A}"/>
              </a:ext>
            </a:extLst>
          </p:cNvPr>
          <p:cNvSpPr/>
          <p:nvPr/>
        </p:nvSpPr>
        <p:spPr>
          <a:xfrm>
            <a:off x="5574597" y="11"/>
            <a:ext cx="5117396"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 name="Shape 120">
            <a:extLst>
              <a:ext uri="{FF2B5EF4-FFF2-40B4-BE49-F238E27FC236}">
                <a16:creationId xmlns:a16="http://schemas.microsoft.com/office/drawing/2014/main" id="{47A63B34-B51D-4C83-B710-E7B4A97CFCFF}"/>
              </a:ext>
            </a:extLst>
          </p:cNvPr>
          <p:cNvSpPr/>
          <p:nvPr/>
        </p:nvSpPr>
        <p:spPr>
          <a:xfrm>
            <a:off x="4936502" y="3767837"/>
            <a:ext cx="5755506"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7" name="Shape 167"/>
          <p:cNvSpPr/>
          <p:nvPr/>
        </p:nvSpPr>
        <p:spPr>
          <a:xfrm>
            <a:off x="-3" y="6"/>
            <a:ext cx="10693403"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68" name="Shape 16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9" name="Shape 169"/>
          <p:cNvSpPr>
            <a:spLocks noGrp="1"/>
          </p:cNvSpPr>
          <p:nvPr>
            <p:ph type="title"/>
          </p:nvPr>
        </p:nvSpPr>
        <p:spPr>
          <a:xfrm>
            <a:off x="444497" y="278705"/>
            <a:ext cx="4361821" cy="756930"/>
          </a:xfrm>
          <a:prstGeom prst="rect">
            <a:avLst/>
          </a:prstGeom>
        </p:spPr>
        <p:txBody>
          <a:bodyPr>
            <a:normAutofit fontScale="90000"/>
          </a:bodyPr>
          <a:lstStyle/>
          <a:p>
            <a:pPr indent="12700">
              <a:spcBef>
                <a:spcPts val="100"/>
              </a:spcBef>
            </a:pPr>
            <a:r>
              <a:rPr lang="en-GB" dirty="0"/>
              <a:t>What to do now.</a:t>
            </a:r>
            <a:endParaRPr spc="-100" dirty="0"/>
          </a:p>
        </p:txBody>
      </p:sp>
      <p:sp>
        <p:nvSpPr>
          <p:cNvPr id="170" name="Shape 170"/>
          <p:cNvSpPr/>
          <p:nvPr/>
        </p:nvSpPr>
        <p:spPr>
          <a:xfrm>
            <a:off x="444497" y="1314334"/>
            <a:ext cx="11024414" cy="412933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1148713" indent="12700">
              <a:spcBef>
                <a:spcPts val="100"/>
              </a:spcBef>
              <a:defRPr sz="3600" b="1" spc="-5">
                <a:solidFill>
                  <a:srgbClr val="FFFFFF"/>
                </a:solidFill>
                <a:latin typeface="Arial"/>
                <a:ea typeface="Arial"/>
                <a:cs typeface="Arial"/>
                <a:sym typeface="Arial"/>
              </a:defRPr>
            </a:pPr>
            <a:r>
              <a:rPr lang="en-GB" sz="2000" dirty="0"/>
              <a:t>If you have any questions please email Mr Kerrigan at </a:t>
            </a:r>
            <a:r>
              <a:rPr lang="en-GB" sz="2000" u="sng" dirty="0">
                <a:solidFill>
                  <a:srgbClr val="FFFF00"/>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DofE@branstonca.lincs.sch.uk</a:t>
            </a:r>
            <a:r>
              <a:rPr lang="en-GB" sz="20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 </a:t>
            </a:r>
            <a:endParaRPr lang="en-GB"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R="1148713" indent="12700">
              <a:spcBef>
                <a:spcPts val="100"/>
              </a:spcBef>
              <a:defRPr sz="3600" b="1" spc="-5">
                <a:solidFill>
                  <a:srgbClr val="FFFFFF"/>
                </a:solidFill>
                <a:latin typeface="Arial"/>
                <a:ea typeface="Arial"/>
                <a:cs typeface="Arial"/>
                <a:sym typeface="Arial"/>
              </a:defRPr>
            </a:pPr>
            <a:endParaRPr lang="en-GB" sz="2000" spc="-5" dirty="0"/>
          </a:p>
          <a:p>
            <a:pPr marR="1148713" indent="12700">
              <a:spcBef>
                <a:spcPts val="100"/>
              </a:spcBef>
              <a:defRPr sz="3600" b="1" spc="-5">
                <a:solidFill>
                  <a:srgbClr val="FFFFFF"/>
                </a:solidFill>
                <a:latin typeface="Arial"/>
                <a:ea typeface="Arial"/>
                <a:cs typeface="Arial"/>
                <a:sym typeface="Arial"/>
              </a:defRPr>
            </a:pPr>
            <a:r>
              <a:rPr lang="en-GB" sz="2000" spc="-5" dirty="0"/>
              <a:t>If you have spoken to your child and they would like to enrol onto the award please complete the application form: </a:t>
            </a:r>
          </a:p>
          <a:p>
            <a:pPr marR="1148713" indent="12700">
              <a:spcBef>
                <a:spcPts val="100"/>
              </a:spcBef>
              <a:defRPr sz="3600" b="1" spc="-5">
                <a:solidFill>
                  <a:srgbClr val="FFFFFF"/>
                </a:solidFill>
                <a:latin typeface="Arial"/>
                <a:ea typeface="Arial"/>
                <a:cs typeface="Arial"/>
                <a:sym typeface="Arial"/>
              </a:defRPr>
            </a:pPr>
            <a:endParaRPr lang="en-GB" sz="2000" spc="-5" dirty="0"/>
          </a:p>
          <a:p>
            <a:pPr marR="1148713" indent="12700">
              <a:spcBef>
                <a:spcPts val="100"/>
              </a:spcBef>
              <a:defRPr sz="3600" b="1" spc="-5">
                <a:solidFill>
                  <a:srgbClr val="FFFFFF"/>
                </a:solidFill>
                <a:latin typeface="Arial"/>
                <a:ea typeface="Arial"/>
                <a:cs typeface="Arial"/>
                <a:sym typeface="Arial"/>
              </a:defRPr>
            </a:pPr>
            <a:r>
              <a:rPr lang="en-GB" sz="2000" spc="-5" dirty="0"/>
              <a:t>And make payment of £28 on ParentPay for the registration of the award.</a:t>
            </a:r>
          </a:p>
          <a:p>
            <a:pPr marR="1148713" indent="12700">
              <a:spcBef>
                <a:spcPts val="100"/>
              </a:spcBef>
              <a:defRPr sz="3600" b="1" spc="-5">
                <a:solidFill>
                  <a:srgbClr val="FFFFFF"/>
                </a:solidFill>
                <a:latin typeface="Arial"/>
                <a:ea typeface="Arial"/>
                <a:cs typeface="Arial"/>
                <a:sym typeface="Arial"/>
              </a:defRPr>
            </a:pPr>
            <a:endParaRPr lang="en-GB" sz="2000" spc="-5" dirty="0"/>
          </a:p>
          <a:p>
            <a:pPr marR="1148713" indent="12700">
              <a:spcBef>
                <a:spcPts val="100"/>
              </a:spcBef>
              <a:defRPr sz="3600" b="1" spc="-5">
                <a:solidFill>
                  <a:srgbClr val="FFFFFF"/>
                </a:solidFill>
                <a:latin typeface="Arial"/>
                <a:ea typeface="Arial"/>
                <a:cs typeface="Arial"/>
                <a:sym typeface="Arial"/>
              </a:defRPr>
            </a:pPr>
            <a:r>
              <a:rPr lang="en-GB" sz="2000" spc="-5" dirty="0"/>
              <a:t>Talk to your child, what could they do for their different sections?</a:t>
            </a:r>
          </a:p>
          <a:p>
            <a:pPr marR="1148713" indent="12700">
              <a:spcBef>
                <a:spcPts val="100"/>
              </a:spcBef>
              <a:defRPr sz="3600" b="1" spc="-5">
                <a:solidFill>
                  <a:srgbClr val="FFFFFF"/>
                </a:solidFill>
                <a:latin typeface="Arial"/>
                <a:ea typeface="Arial"/>
                <a:cs typeface="Arial"/>
                <a:sym typeface="Arial"/>
              </a:defRPr>
            </a:pPr>
            <a:endParaRPr lang="en-GB" sz="2000" spc="-5" dirty="0"/>
          </a:p>
          <a:p>
            <a:pPr marR="1148713" indent="12700">
              <a:spcBef>
                <a:spcPts val="100"/>
              </a:spcBef>
              <a:defRPr sz="3600" b="1" spc="-5">
                <a:solidFill>
                  <a:srgbClr val="FFFFFF"/>
                </a:solidFill>
                <a:latin typeface="Arial"/>
                <a:ea typeface="Arial"/>
                <a:cs typeface="Arial"/>
                <a:sym typeface="Arial"/>
              </a:defRPr>
            </a:pPr>
            <a:r>
              <a:rPr lang="en-GB" sz="2000" spc="-5" dirty="0"/>
              <a:t>Once your child has been enrolled onto their Bronze Award they will </a:t>
            </a:r>
          </a:p>
          <a:p>
            <a:pPr marR="1148713" indent="12700">
              <a:spcBef>
                <a:spcPts val="100"/>
              </a:spcBef>
              <a:defRPr sz="3600" b="1" spc="-5">
                <a:solidFill>
                  <a:srgbClr val="FFFFFF"/>
                </a:solidFill>
                <a:latin typeface="Arial"/>
                <a:ea typeface="Arial"/>
                <a:cs typeface="Arial"/>
                <a:sym typeface="Arial"/>
              </a:defRPr>
            </a:pPr>
            <a:r>
              <a:rPr lang="en-GB" sz="2000" spc="-5" dirty="0"/>
              <a:t>receive an email welcoming them to the award and a welcome pack. </a:t>
            </a:r>
          </a:p>
          <a:p>
            <a:pPr marR="1148713" indent="12700">
              <a:spcBef>
                <a:spcPts val="100"/>
              </a:spcBef>
              <a:defRPr sz="3600" b="1" spc="-5">
                <a:solidFill>
                  <a:srgbClr val="FFFFFF"/>
                </a:solidFill>
                <a:latin typeface="Arial"/>
                <a:ea typeface="Arial"/>
                <a:cs typeface="Arial"/>
                <a:sym typeface="Arial"/>
              </a:defRPr>
            </a:pPr>
            <a:endParaRPr lang="en-GB" sz="2000" spc="-5" dirty="0"/>
          </a:p>
          <a:p>
            <a:pPr marR="1148713" indent="12700">
              <a:spcBef>
                <a:spcPts val="100"/>
              </a:spcBef>
              <a:defRPr sz="3600" b="1" spc="-5">
                <a:solidFill>
                  <a:srgbClr val="FFFFFF"/>
                </a:solidFill>
                <a:latin typeface="Arial"/>
                <a:ea typeface="Arial"/>
                <a:cs typeface="Arial"/>
                <a:sym typeface="Arial"/>
              </a:defRPr>
            </a:pPr>
            <a:r>
              <a:rPr lang="en-GB" sz="2000" spc="-5" dirty="0"/>
              <a:t>They will then have an introduction session at school.</a:t>
            </a:r>
          </a:p>
        </p:txBody>
      </p:sp>
    </p:spTree>
    <p:extLst>
      <p:ext uri="{BB962C8B-B14F-4D97-AF65-F5344CB8AC3E}">
        <p14:creationId xmlns:p14="http://schemas.microsoft.com/office/powerpoint/2010/main" val="249581118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9">
            <a:extLst>
              <a:ext uri="{FF2B5EF4-FFF2-40B4-BE49-F238E27FC236}">
                <a16:creationId xmlns:a16="http://schemas.microsoft.com/office/drawing/2014/main" id="{0383E9C2-17F5-46EF-AE4E-78CD1013AB55}"/>
              </a:ext>
            </a:extLst>
          </p:cNvPr>
          <p:cNvSpPr/>
          <p:nvPr/>
        </p:nvSpPr>
        <p:spPr>
          <a:xfrm>
            <a:off x="3834698" y="10"/>
            <a:ext cx="6857305"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7" name="Shape 167"/>
          <p:cNvSpPr/>
          <p:nvPr/>
        </p:nvSpPr>
        <p:spPr>
          <a:xfrm>
            <a:off x="-2" y="6"/>
            <a:ext cx="9163458"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68" name="Shape 16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69" name="Shape 169"/>
          <p:cNvSpPr>
            <a:spLocks noGrp="1"/>
          </p:cNvSpPr>
          <p:nvPr>
            <p:ph type="title"/>
          </p:nvPr>
        </p:nvSpPr>
        <p:spPr>
          <a:xfrm>
            <a:off x="269399" y="75229"/>
            <a:ext cx="6481597" cy="756930"/>
          </a:xfrm>
          <a:prstGeom prst="rect">
            <a:avLst/>
          </a:prstGeom>
        </p:spPr>
        <p:txBody>
          <a:bodyPr>
            <a:normAutofit fontScale="90000"/>
          </a:bodyPr>
          <a:lstStyle/>
          <a:p>
            <a:pPr indent="12700">
              <a:spcBef>
                <a:spcPts val="100"/>
              </a:spcBef>
            </a:pPr>
            <a:r>
              <a:rPr lang="en-GB" dirty="0"/>
              <a:t>The Expedition Section</a:t>
            </a:r>
            <a:endParaRPr spc="-100" dirty="0"/>
          </a:p>
        </p:txBody>
      </p:sp>
      <p:sp>
        <p:nvSpPr>
          <p:cNvPr id="170" name="Shape 170"/>
          <p:cNvSpPr/>
          <p:nvPr/>
        </p:nvSpPr>
        <p:spPr>
          <a:xfrm>
            <a:off x="269399" y="1035635"/>
            <a:ext cx="8991333" cy="484491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1148713" indent="12700">
              <a:spcBef>
                <a:spcPts val="100"/>
              </a:spcBef>
              <a:defRPr sz="3600" b="1" spc="-5">
                <a:solidFill>
                  <a:srgbClr val="FFFFFF"/>
                </a:solidFill>
                <a:latin typeface="Arial"/>
                <a:ea typeface="Arial"/>
                <a:cs typeface="Arial"/>
                <a:sym typeface="Arial"/>
              </a:defRPr>
            </a:pPr>
            <a:r>
              <a:rPr lang="en-GB" sz="1600" dirty="0"/>
              <a:t>You child will receive training in afterschool sessions, this will complete the Expedition Training Framework, so that they have the skills to safely participate in the expedition through school.</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There will be a Residential Training sessions (overnight camping).</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There will be a training day walk.</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There will be a two day, 1 night qualifying expedition.</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Dates will be confirmed.</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Your child will have to complete all of the above to complete their expedition with us.</a:t>
            </a:r>
          </a:p>
          <a:p>
            <a:pPr marR="1148713" indent="12700">
              <a:spcBef>
                <a:spcPts val="100"/>
              </a:spcBef>
              <a:defRPr sz="3600" b="1" spc="-5">
                <a:solidFill>
                  <a:srgbClr val="FFFFFF"/>
                </a:solidFill>
                <a:latin typeface="Arial"/>
                <a:ea typeface="Arial"/>
                <a:cs typeface="Arial"/>
                <a:sym typeface="Arial"/>
              </a:defRPr>
            </a:pPr>
            <a:endParaRPr lang="en-GB" sz="1600" spc="-5" dirty="0"/>
          </a:p>
          <a:p>
            <a:pPr marR="1148713" indent="12700">
              <a:spcBef>
                <a:spcPts val="100"/>
              </a:spcBef>
              <a:defRPr sz="3600" b="1" spc="-5">
                <a:solidFill>
                  <a:srgbClr val="FFFFFF"/>
                </a:solidFill>
                <a:latin typeface="Arial"/>
                <a:ea typeface="Arial"/>
                <a:cs typeface="Arial"/>
                <a:sym typeface="Arial"/>
              </a:defRPr>
            </a:pPr>
            <a:r>
              <a:rPr lang="en-GB" sz="1600" spc="-5" dirty="0"/>
              <a:t>If numbers have to be limited for the residential training and expedition, priority will be given to those who have engaged and made progress with completing their other sections of the award.</a:t>
            </a:r>
          </a:p>
          <a:p>
            <a:pPr marR="1148713" indent="12700">
              <a:spcBef>
                <a:spcPts val="100"/>
              </a:spcBef>
              <a:defRPr sz="3600" b="1" spc="-5">
                <a:solidFill>
                  <a:srgbClr val="FFFFFF"/>
                </a:solidFill>
                <a:latin typeface="Arial"/>
                <a:ea typeface="Arial"/>
                <a:cs typeface="Arial"/>
                <a:sym typeface="Arial"/>
              </a:defRPr>
            </a:pPr>
            <a:endParaRPr lang="en-GB" sz="1600" spc="-5" dirty="0"/>
          </a:p>
        </p:txBody>
      </p:sp>
    </p:spTree>
    <p:extLst>
      <p:ext uri="{BB962C8B-B14F-4D97-AF65-F5344CB8AC3E}">
        <p14:creationId xmlns:p14="http://schemas.microsoft.com/office/powerpoint/2010/main" val="2003438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3834698" y="10"/>
            <a:ext cx="6857305"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0" name="Shape 90"/>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91" name="Shape 9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2" name="Shape 92"/>
          <p:cNvSpPr>
            <a:spLocks noGrp="1"/>
          </p:cNvSpPr>
          <p:nvPr>
            <p:ph type="title"/>
          </p:nvPr>
        </p:nvSpPr>
        <p:spPr>
          <a:xfrm>
            <a:off x="444497" y="278705"/>
            <a:ext cx="4869821" cy="756930"/>
          </a:xfrm>
          <a:prstGeom prst="rect">
            <a:avLst/>
          </a:prstGeom>
        </p:spPr>
        <p:txBody>
          <a:bodyPr/>
          <a:lstStyle/>
          <a:p>
            <a:pPr indent="12700">
              <a:spcBef>
                <a:spcPts val="100"/>
              </a:spcBef>
              <a:defRPr sz="4300"/>
            </a:pPr>
            <a:r>
              <a:t>What is </a:t>
            </a:r>
            <a:r>
              <a:rPr spc="-100"/>
              <a:t>the DofE?</a:t>
            </a:r>
          </a:p>
        </p:txBody>
      </p:sp>
      <p:sp>
        <p:nvSpPr>
          <p:cNvPr id="93" name="Shape 93"/>
          <p:cNvSpPr/>
          <p:nvPr/>
        </p:nvSpPr>
        <p:spPr>
          <a:xfrm>
            <a:off x="451200" y="1522188"/>
            <a:ext cx="8286038" cy="36445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R="5080" indent="12700">
              <a:spcBef>
                <a:spcPts val="100"/>
              </a:spcBef>
              <a:defRPr sz="3600" b="1" spc="-25">
                <a:solidFill>
                  <a:srgbClr val="FFFFFF"/>
                </a:solidFill>
                <a:latin typeface="Arial"/>
                <a:ea typeface="Arial"/>
                <a:cs typeface="Arial"/>
                <a:sym typeface="Arial"/>
              </a:defRPr>
            </a:pPr>
            <a:r>
              <a:rPr dirty="0"/>
              <a:t>The </a:t>
            </a:r>
            <a:r>
              <a:rPr spc="-30" dirty="0"/>
              <a:t>DofE </a:t>
            </a:r>
            <a:r>
              <a:rPr spc="-20" dirty="0"/>
              <a:t>is </a:t>
            </a:r>
            <a:r>
              <a:rPr spc="0" dirty="0"/>
              <a:t>a</a:t>
            </a:r>
            <a:r>
              <a:rPr spc="-315" dirty="0"/>
              <a:t> </a:t>
            </a:r>
            <a:r>
              <a:rPr spc="-40" dirty="0"/>
              <a:t>life-changing  </a:t>
            </a:r>
            <a:br>
              <a:rPr lang="en-US" spc="-40" dirty="0"/>
            </a:br>
            <a:r>
              <a:rPr spc="-5" dirty="0"/>
              <a:t>adventure for young </a:t>
            </a:r>
          </a:p>
          <a:p>
            <a:pPr marR="5080" indent="12700">
              <a:spcBef>
                <a:spcPts val="100"/>
              </a:spcBef>
              <a:defRPr sz="3600" b="1">
                <a:solidFill>
                  <a:srgbClr val="FFFFFF"/>
                </a:solidFill>
                <a:latin typeface="Arial"/>
                <a:ea typeface="Arial"/>
                <a:cs typeface="Arial"/>
                <a:sym typeface="Arial"/>
              </a:defRPr>
            </a:pPr>
            <a:r>
              <a:rPr dirty="0"/>
              <a:t>people </a:t>
            </a:r>
            <a:r>
              <a:rPr spc="-5" dirty="0"/>
              <a:t>aged</a:t>
            </a:r>
            <a:r>
              <a:rPr spc="-20" dirty="0"/>
              <a:t> </a:t>
            </a:r>
            <a:r>
              <a:rPr spc="-5" dirty="0"/>
              <a:t>14-24</a:t>
            </a:r>
          </a:p>
          <a:p>
            <a:pPr marR="897255" indent="12700">
              <a:spcBef>
                <a:spcPts val="2400"/>
              </a:spcBef>
              <a:defRPr sz="3600" b="1">
                <a:solidFill>
                  <a:srgbClr val="FFFFFF"/>
                </a:solidFill>
                <a:latin typeface="Arial"/>
                <a:ea typeface="Arial"/>
                <a:cs typeface="Arial"/>
                <a:sym typeface="Arial"/>
              </a:defRPr>
            </a:pPr>
            <a:r>
              <a:rPr dirty="0"/>
              <a:t>It helps </a:t>
            </a:r>
            <a:r>
              <a:rPr spc="-5" dirty="0"/>
              <a:t>young </a:t>
            </a:r>
            <a:r>
              <a:rPr dirty="0"/>
              <a:t>people </a:t>
            </a:r>
            <a:br>
              <a:rPr lang="en-US" dirty="0"/>
            </a:br>
            <a:r>
              <a:rPr dirty="0"/>
              <a:t>develop </a:t>
            </a:r>
            <a:r>
              <a:rPr spc="-5" dirty="0"/>
              <a:t>skills for</a:t>
            </a:r>
            <a:r>
              <a:rPr spc="-90" dirty="0"/>
              <a:t> </a:t>
            </a:r>
            <a:r>
              <a:rPr spc="-5" dirty="0"/>
              <a:t>their  </a:t>
            </a:r>
            <a:br>
              <a:rPr lang="en-US" spc="-5" dirty="0"/>
            </a:br>
            <a:r>
              <a:rPr spc="-5" dirty="0"/>
              <a:t>future </a:t>
            </a:r>
            <a:r>
              <a:rPr dirty="0"/>
              <a:t>life </a:t>
            </a:r>
            <a:r>
              <a:rPr spc="-5" dirty="0"/>
              <a:t>and</a:t>
            </a:r>
            <a:r>
              <a:rPr spc="-34" dirty="0"/>
              <a:t> </a:t>
            </a:r>
            <a:r>
              <a:rPr dirty="0"/>
              <a:t>work</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4" y="10"/>
            <a:ext cx="10692011" cy="7559996"/>
          </a:xfrm>
          <a:prstGeom prst="rect">
            <a:avLst/>
          </a:pr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98" name="Shape 98"/>
          <p:cNvSpPr>
            <a:spLocks noGrp="1"/>
          </p:cNvSpPr>
          <p:nvPr>
            <p:ph type="title"/>
          </p:nvPr>
        </p:nvSpPr>
        <p:spPr>
          <a:xfrm>
            <a:off x="444494" y="278705"/>
            <a:ext cx="6055371" cy="756930"/>
          </a:xfrm>
          <a:prstGeom prst="rect">
            <a:avLst/>
          </a:prstGeom>
        </p:spPr>
        <p:txBody>
          <a:bodyPr/>
          <a:lstStyle/>
          <a:p>
            <a:pPr indent="12700">
              <a:spcBef>
                <a:spcPts val="100"/>
              </a:spcBef>
            </a:pPr>
            <a:r>
              <a:t>Introducing </a:t>
            </a:r>
            <a:r>
              <a:rPr spc="-100"/>
              <a:t>the DofE</a:t>
            </a:r>
          </a:p>
        </p:txBody>
      </p:sp>
      <p:sp>
        <p:nvSpPr>
          <p:cNvPr id="100" name="Shape 100"/>
          <p:cNvSpPr/>
          <p:nvPr/>
        </p:nvSpPr>
        <p:spPr>
          <a:xfrm>
            <a:off x="4940300" y="3918708"/>
            <a:ext cx="736600" cy="3693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spcBef>
                <a:spcPts val="100"/>
              </a:spcBef>
              <a:defRPr sz="2400" b="1">
                <a:latin typeface="Arial"/>
                <a:ea typeface="Arial"/>
                <a:cs typeface="Arial"/>
                <a:sym typeface="Arial"/>
              </a:defRPr>
            </a:lvl1pPr>
          </a:lstStyle>
          <a:p>
            <a:endParaRPr dirty="0"/>
          </a:p>
        </p:txBody>
      </p:sp>
      <p:pic>
        <p:nvPicPr>
          <p:cNvPr id="2" name="Online Media 1" title="DofE Welcome Film">
            <a:hlinkClick r:id="" action="ppaction://media"/>
            <a:extLst>
              <a:ext uri="{FF2B5EF4-FFF2-40B4-BE49-F238E27FC236}">
                <a16:creationId xmlns:a16="http://schemas.microsoft.com/office/drawing/2014/main" id="{0DA0BB94-CDD1-4130-B0A2-870161591D4A}"/>
              </a:ext>
            </a:extLst>
          </p:cNvPr>
          <p:cNvPicPr>
            <a:picLocks noRot="1" noChangeAspect="1"/>
          </p:cNvPicPr>
          <p:nvPr>
            <a:videoFile r:link="rId1"/>
          </p:nvPr>
        </p:nvPicPr>
        <p:blipFill>
          <a:blip r:embed="rId4"/>
          <a:stretch>
            <a:fillRect/>
          </a:stretch>
        </p:blipFill>
        <p:spPr>
          <a:xfrm>
            <a:off x="604739" y="1608832"/>
            <a:ext cx="9483922" cy="535841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4" y="10"/>
            <a:ext cx="10692011" cy="7559996"/>
          </a:xfrm>
          <a:prstGeom prst="rect">
            <a:avLst/>
          </a:pr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05" name="Shape 105"/>
          <p:cNvSpPr/>
          <p:nvPr/>
        </p:nvSpPr>
        <p:spPr>
          <a:xfrm>
            <a:off x="457196" y="1276806"/>
            <a:ext cx="9777611"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06" name="Shape 106"/>
          <p:cNvSpPr>
            <a:spLocks noGrp="1"/>
          </p:cNvSpPr>
          <p:nvPr>
            <p:ph type="title" idx="4294967295"/>
          </p:nvPr>
        </p:nvSpPr>
        <p:spPr>
          <a:xfrm>
            <a:off x="444495" y="278705"/>
            <a:ext cx="7968951" cy="756930"/>
          </a:xfrm>
          <a:prstGeom prst="rect">
            <a:avLst/>
          </a:prstGeom>
        </p:spPr>
        <p:txBody>
          <a:bodyPr/>
          <a:lstStyle>
            <a:lvl1pPr indent="12700">
              <a:spcBef>
                <a:spcPts val="100"/>
              </a:spcBef>
            </a:lvl1pPr>
          </a:lstStyle>
          <a:p>
            <a:r>
              <a:t>What is involved?</a:t>
            </a:r>
          </a:p>
        </p:txBody>
      </p:sp>
      <p:pic>
        <p:nvPicPr>
          <p:cNvPr id="107" name="pasted-image.pdf"/>
          <p:cNvPicPr>
            <a:picLocks noChangeAspect="1"/>
          </p:cNvPicPr>
          <p:nvPr/>
        </p:nvPicPr>
        <p:blipFill>
          <a:blip r:embed="rId3"/>
          <a:stretch>
            <a:fillRect/>
          </a:stretch>
        </p:blipFill>
        <p:spPr>
          <a:xfrm>
            <a:off x="723493" y="1756809"/>
            <a:ext cx="9246414" cy="4865994"/>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5574597" y="10"/>
            <a:ext cx="5117396"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2" name="Shape 112"/>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13" name="Shape 113"/>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4" name="Shape 114"/>
          <p:cNvSpPr>
            <a:spLocks noGrp="1"/>
          </p:cNvSpPr>
          <p:nvPr>
            <p:ph type="title"/>
          </p:nvPr>
        </p:nvSpPr>
        <p:spPr>
          <a:xfrm>
            <a:off x="444494" y="278705"/>
            <a:ext cx="6010921" cy="756930"/>
          </a:xfrm>
          <a:prstGeom prst="rect">
            <a:avLst/>
          </a:prstGeom>
        </p:spPr>
        <p:txBody>
          <a:bodyPr/>
          <a:lstStyle>
            <a:lvl1pPr indent="12700">
              <a:spcBef>
                <a:spcPts val="100"/>
              </a:spcBef>
              <a:defRPr spc="-100"/>
            </a:lvl1pPr>
          </a:lstStyle>
          <a:p>
            <a:r>
              <a:t>Volunteering section</a:t>
            </a:r>
          </a:p>
        </p:txBody>
      </p:sp>
      <p:sp>
        <p:nvSpPr>
          <p:cNvPr id="115" name="Shape 115"/>
          <p:cNvSpPr/>
          <p:nvPr/>
        </p:nvSpPr>
        <p:spPr>
          <a:xfrm>
            <a:off x="514284" y="2045916"/>
            <a:ext cx="6036844" cy="21186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5">
                <a:solidFill>
                  <a:srgbClr val="FFFFFF"/>
                </a:solidFill>
                <a:latin typeface="Arial"/>
                <a:ea typeface="Arial"/>
                <a:cs typeface="Arial"/>
                <a:sym typeface="Arial"/>
              </a:defRPr>
            </a:pPr>
            <a:r>
              <a:t>Helping </a:t>
            </a:r>
            <a:r>
              <a:rPr spc="0"/>
              <a:t>others </a:t>
            </a:r>
            <a:r>
              <a:t>and </a:t>
            </a:r>
            <a:br/>
            <a:r>
              <a:t>making </a:t>
            </a:r>
            <a:r>
              <a:rPr spc="0"/>
              <a:t>a</a:t>
            </a:r>
            <a:r>
              <a:rPr spc="-100"/>
              <a:t> </a:t>
            </a:r>
            <a:r>
              <a:rPr spc="0"/>
              <a:t>difference</a:t>
            </a:r>
            <a:r>
              <a:t> </a:t>
            </a:r>
            <a:br/>
            <a:r>
              <a:t>to the causes they </a:t>
            </a:r>
            <a:br/>
            <a:r>
              <a:t>care</a:t>
            </a:r>
            <a:r>
              <a:rPr spc="-15"/>
              <a:t> </a:t>
            </a:r>
            <a:r>
              <a:t>about</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5574597" y="11"/>
            <a:ext cx="5117396"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0" name="Shape 120"/>
          <p:cNvSpPr/>
          <p:nvPr/>
        </p:nvSpPr>
        <p:spPr>
          <a:xfrm>
            <a:off x="4936502" y="3767837"/>
            <a:ext cx="5755506"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1" name="Shape 121"/>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22" name="Shape 122"/>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3" name="Shape 123"/>
          <p:cNvSpPr>
            <a:spLocks noGrp="1"/>
          </p:cNvSpPr>
          <p:nvPr>
            <p:ph type="title"/>
          </p:nvPr>
        </p:nvSpPr>
        <p:spPr>
          <a:xfrm>
            <a:off x="444500" y="278705"/>
            <a:ext cx="4802505" cy="756930"/>
          </a:xfrm>
          <a:prstGeom prst="rect">
            <a:avLst/>
          </a:prstGeom>
        </p:spPr>
        <p:txBody>
          <a:bodyPr/>
          <a:lstStyle/>
          <a:p>
            <a:pPr indent="12700">
              <a:spcBef>
                <a:spcPts val="100"/>
              </a:spcBef>
            </a:pPr>
            <a:r>
              <a:t>Physical</a:t>
            </a:r>
            <a:r>
              <a:rPr spc="-100"/>
              <a:t> section</a:t>
            </a:r>
          </a:p>
        </p:txBody>
      </p:sp>
      <p:sp>
        <p:nvSpPr>
          <p:cNvPr id="124" name="Shape 124"/>
          <p:cNvSpPr/>
          <p:nvPr/>
        </p:nvSpPr>
        <p:spPr>
          <a:xfrm>
            <a:off x="449585" y="2104107"/>
            <a:ext cx="6032452" cy="15852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3600" b="1">
                <a:solidFill>
                  <a:srgbClr val="FFFFFF"/>
                </a:solidFill>
                <a:latin typeface="Arial"/>
                <a:ea typeface="Arial"/>
                <a:cs typeface="Arial"/>
                <a:sym typeface="Arial"/>
              </a:defRPr>
            </a:pPr>
            <a:r>
              <a:t>Improving </a:t>
            </a:r>
            <a:r>
              <a:rPr spc="-5"/>
              <a:t>their</a:t>
            </a:r>
            <a:r>
              <a:rPr spc="-30"/>
              <a:t> </a:t>
            </a:r>
            <a:r>
              <a:t>health </a:t>
            </a:r>
            <a:br/>
            <a:r>
              <a:rPr spc="-5"/>
              <a:t>and</a:t>
            </a:r>
            <a:r>
              <a:t> fitness and having</a:t>
            </a:r>
            <a:r>
              <a:rPr spc="-85"/>
              <a:t> </a:t>
            </a:r>
            <a:r>
              <a:t>fun along the</a:t>
            </a:r>
            <a:r>
              <a:rPr spc="-10"/>
              <a:t> </a:t>
            </a:r>
            <a:r>
              <a:t>way!</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5574597" y="11"/>
            <a:ext cx="5117396"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9" name="Shape 129"/>
          <p:cNvSpPr/>
          <p:nvPr/>
        </p:nvSpPr>
        <p:spPr>
          <a:xfrm>
            <a:off x="5434901" y="3773920"/>
            <a:ext cx="5257101" cy="3773921"/>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0" name="Shape 130"/>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31" name="Shape 131"/>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2" name="Shape 132"/>
          <p:cNvSpPr/>
          <p:nvPr/>
        </p:nvSpPr>
        <p:spPr>
          <a:xfrm>
            <a:off x="444500" y="278704"/>
            <a:ext cx="3921125" cy="6785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indent="12700">
              <a:spcBef>
                <a:spcPts val="100"/>
              </a:spcBef>
              <a:defRPr sz="4800" b="1">
                <a:solidFill>
                  <a:srgbClr val="FFFFFF"/>
                </a:solidFill>
                <a:latin typeface="Arial"/>
                <a:ea typeface="Arial"/>
                <a:cs typeface="Arial"/>
                <a:sym typeface="Arial"/>
              </a:defRPr>
            </a:pPr>
            <a:r>
              <a:t>Skills</a:t>
            </a:r>
            <a:r>
              <a:rPr spc="-100"/>
              <a:t> </a:t>
            </a:r>
            <a:r>
              <a:rPr spc="-5"/>
              <a:t>section</a:t>
            </a:r>
          </a:p>
        </p:txBody>
      </p:sp>
      <p:sp>
        <p:nvSpPr>
          <p:cNvPr id="133" name="Shape 133"/>
          <p:cNvSpPr/>
          <p:nvPr/>
        </p:nvSpPr>
        <p:spPr>
          <a:xfrm>
            <a:off x="514281" y="2185577"/>
            <a:ext cx="6476905" cy="15852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40">
                <a:solidFill>
                  <a:srgbClr val="FFFFFF"/>
                </a:solidFill>
                <a:latin typeface="Arial"/>
                <a:ea typeface="Arial"/>
                <a:cs typeface="Arial"/>
                <a:sym typeface="Arial"/>
              </a:defRPr>
            </a:pPr>
            <a:r>
              <a:t>Developing </a:t>
            </a:r>
            <a:r>
              <a:rPr spc="-34"/>
              <a:t>existing </a:t>
            </a:r>
            <a:br>
              <a:rPr spc="-34"/>
            </a:br>
            <a:r>
              <a:t>skills </a:t>
            </a:r>
            <a:r>
              <a:rPr spc="-20"/>
              <a:t>or </a:t>
            </a:r>
            <a:r>
              <a:rPr spc="-34"/>
              <a:t>discovering </a:t>
            </a:r>
            <a:br>
              <a:rPr spc="-34"/>
            </a:br>
            <a:r>
              <a:rPr spc="-25"/>
              <a:t>new</a:t>
            </a:r>
            <a:r>
              <a:rPr spc="-225"/>
              <a:t> </a:t>
            </a:r>
            <a:r>
              <a:t>things </a:t>
            </a:r>
            <a:r>
              <a:rPr spc="-20"/>
              <a:t>to</a:t>
            </a:r>
            <a:r>
              <a:rPr spc="-80"/>
              <a:t> </a:t>
            </a:r>
            <a:r>
              <a:t>love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444498" y="278704"/>
            <a:ext cx="3141349" cy="67855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spcBef>
                <a:spcPts val="100"/>
              </a:spcBef>
              <a:defRPr sz="4800" b="1">
                <a:solidFill>
                  <a:srgbClr val="FFFFFF"/>
                </a:solidFill>
                <a:latin typeface="Arial"/>
                <a:ea typeface="Arial"/>
                <a:cs typeface="Arial"/>
                <a:sym typeface="Arial"/>
              </a:defRPr>
            </a:lvl1pPr>
          </a:lstStyle>
          <a:p>
            <a:r>
              <a:t>Expedition</a:t>
            </a:r>
          </a:p>
        </p:txBody>
      </p:sp>
      <p:sp>
        <p:nvSpPr>
          <p:cNvPr id="138" name="Shape 138"/>
          <p:cNvSpPr/>
          <p:nvPr/>
        </p:nvSpPr>
        <p:spPr>
          <a:xfrm>
            <a:off x="514281" y="2185577"/>
            <a:ext cx="6476905" cy="16106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indent="12700">
              <a:spcBef>
                <a:spcPts val="100"/>
              </a:spcBef>
              <a:defRPr sz="3600" b="1" spc="-40">
                <a:solidFill>
                  <a:srgbClr val="FFFFFF"/>
                </a:solidFill>
                <a:latin typeface="Arial"/>
                <a:ea typeface="Arial"/>
                <a:cs typeface="Arial"/>
                <a:sym typeface="Arial"/>
              </a:defRPr>
            </a:pPr>
            <a:r>
              <a:t>Spending time in the great</a:t>
            </a:r>
          </a:p>
          <a:p>
            <a:pPr marR="5080" indent="12700">
              <a:spcBef>
                <a:spcPts val="100"/>
              </a:spcBef>
              <a:defRPr sz="3600" b="1" spc="-40">
                <a:solidFill>
                  <a:srgbClr val="FFFFFF"/>
                </a:solidFill>
                <a:latin typeface="Arial"/>
                <a:ea typeface="Arial"/>
                <a:cs typeface="Arial"/>
                <a:sym typeface="Arial"/>
              </a:defRPr>
            </a:pPr>
            <a:r>
              <a:t>outdoors and creating </a:t>
            </a:r>
          </a:p>
          <a:p>
            <a:pPr marR="5080" indent="12700">
              <a:spcBef>
                <a:spcPts val="100"/>
              </a:spcBef>
              <a:defRPr sz="3600" b="1" spc="-40">
                <a:solidFill>
                  <a:srgbClr val="FFFFFF"/>
                </a:solidFill>
                <a:latin typeface="Arial"/>
                <a:ea typeface="Arial"/>
                <a:cs typeface="Arial"/>
                <a:sym typeface="Arial"/>
              </a:defRPr>
            </a:pPr>
            <a:r>
              <a:t>lifelong memories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5727001" y="11"/>
            <a:ext cx="49650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52" name="Shape 152"/>
          <p:cNvSpPr/>
          <p:nvPr/>
        </p:nvSpPr>
        <p:spPr>
          <a:xfrm>
            <a:off x="5422201" y="3780001"/>
            <a:ext cx="52698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53" name="Shape 153"/>
          <p:cNvSpPr/>
          <p:nvPr/>
        </p:nvSpPr>
        <p:spPr>
          <a:xfrm>
            <a:off x="-3" y="6"/>
            <a:ext cx="6844609"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8400C6"/>
          </a:solidFill>
          <a:ln w="12700">
            <a:miter lim="400000"/>
          </a:ln>
        </p:spPr>
        <p:txBody>
          <a:bodyPr lIns="45718" tIns="45718" rIns="45718" bIns="45718"/>
          <a:lstStyle/>
          <a:p>
            <a:pPr>
              <a:defRPr>
                <a:latin typeface="Calibri"/>
                <a:ea typeface="Calibri"/>
                <a:cs typeface="Calibri"/>
                <a:sym typeface="Calibri"/>
              </a:defRPr>
            </a:pPr>
            <a:endParaRPr/>
          </a:p>
        </p:txBody>
      </p:sp>
      <p:sp>
        <p:nvSpPr>
          <p:cNvPr id="154" name="Shape 154"/>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55" name="Shape 155"/>
          <p:cNvSpPr>
            <a:spLocks noGrp="1"/>
          </p:cNvSpPr>
          <p:nvPr>
            <p:ph type="title"/>
          </p:nvPr>
        </p:nvSpPr>
        <p:spPr>
          <a:xfrm>
            <a:off x="444500" y="278705"/>
            <a:ext cx="2656840" cy="756930"/>
          </a:xfrm>
          <a:prstGeom prst="rect">
            <a:avLst/>
          </a:prstGeom>
        </p:spPr>
        <p:txBody>
          <a:bodyPr/>
          <a:lstStyle>
            <a:lvl1pPr indent="12700">
              <a:spcBef>
                <a:spcPts val="100"/>
              </a:spcBef>
              <a:defRPr spc="-100"/>
            </a:lvl1pPr>
          </a:lstStyle>
          <a:p>
            <a:r>
              <a:t>Your role</a:t>
            </a:r>
          </a:p>
        </p:txBody>
      </p:sp>
      <p:sp>
        <p:nvSpPr>
          <p:cNvPr id="156" name="Shape 156"/>
          <p:cNvSpPr/>
          <p:nvPr/>
        </p:nvSpPr>
        <p:spPr>
          <a:xfrm>
            <a:off x="444496" y="1647861"/>
            <a:ext cx="5456683" cy="33715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R="5080" indent="12700">
              <a:lnSpc>
                <a:spcPct val="155600"/>
              </a:lnSpc>
              <a:spcBef>
                <a:spcPts val="100"/>
              </a:spcBef>
              <a:defRPr sz="3600" b="1" spc="-40">
                <a:solidFill>
                  <a:srgbClr val="FFFFFF"/>
                </a:solidFill>
                <a:latin typeface="Arial"/>
                <a:ea typeface="Arial"/>
                <a:cs typeface="Arial"/>
                <a:sym typeface="Arial"/>
              </a:defRPr>
            </a:pPr>
            <a:r>
              <a:rPr dirty="0"/>
              <a:t>Guidance  </a:t>
            </a:r>
            <a:endParaRPr lang="en-GB" dirty="0"/>
          </a:p>
          <a:p>
            <a:pPr marR="5080" indent="12700">
              <a:lnSpc>
                <a:spcPct val="155600"/>
              </a:lnSpc>
              <a:spcBef>
                <a:spcPts val="100"/>
              </a:spcBef>
              <a:defRPr sz="3600" b="1" spc="-40">
                <a:solidFill>
                  <a:srgbClr val="FFFFFF"/>
                </a:solidFill>
                <a:latin typeface="Arial"/>
                <a:ea typeface="Arial"/>
                <a:cs typeface="Arial"/>
                <a:sym typeface="Arial"/>
              </a:defRPr>
            </a:pPr>
            <a:r>
              <a:rPr dirty="0"/>
              <a:t>Encouragement  </a:t>
            </a:r>
            <a:endParaRPr lang="en-GB" dirty="0"/>
          </a:p>
          <a:p>
            <a:pPr marR="5080" indent="12700">
              <a:lnSpc>
                <a:spcPct val="155600"/>
              </a:lnSpc>
              <a:spcBef>
                <a:spcPts val="100"/>
              </a:spcBef>
              <a:defRPr sz="3600" b="1" spc="-40">
                <a:solidFill>
                  <a:srgbClr val="FFFFFF"/>
                </a:solidFill>
                <a:latin typeface="Arial"/>
                <a:ea typeface="Arial"/>
                <a:cs typeface="Arial"/>
                <a:sym typeface="Arial"/>
              </a:defRPr>
            </a:pPr>
            <a:r>
              <a:rPr dirty="0"/>
              <a:t>Practical</a:t>
            </a:r>
            <a:r>
              <a:rPr lang="en-GB" dirty="0"/>
              <a:t> </a:t>
            </a:r>
            <a:r>
              <a:rPr dirty="0"/>
              <a:t>support  </a:t>
            </a:r>
            <a:endParaRPr lang="en-GB" dirty="0"/>
          </a:p>
          <a:p>
            <a:pPr marR="5080" indent="12700">
              <a:lnSpc>
                <a:spcPct val="155600"/>
              </a:lnSpc>
              <a:spcBef>
                <a:spcPts val="100"/>
              </a:spcBef>
              <a:defRPr sz="3600" b="1" spc="-40">
                <a:solidFill>
                  <a:srgbClr val="FFFFFF"/>
                </a:solidFill>
                <a:latin typeface="Arial"/>
                <a:ea typeface="Arial"/>
                <a:cs typeface="Arial"/>
                <a:sym typeface="Arial"/>
              </a:defRPr>
            </a:pPr>
            <a:r>
              <a:rPr spc="-100" dirty="0" err="1"/>
              <a:t>Recognising</a:t>
            </a:r>
            <a:r>
              <a:rPr spc="-315" dirty="0"/>
              <a:t> </a:t>
            </a:r>
            <a:r>
              <a:rPr spc="-110" dirty="0"/>
              <a:t>achievement</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2B752C25E67D4AA12F067C94846FB8" ma:contentTypeVersion="13" ma:contentTypeDescription="Create a new document." ma:contentTypeScope="" ma:versionID="22fd4c2cf55af67b7c79c728b441c0b3">
  <xsd:schema xmlns:xsd="http://www.w3.org/2001/XMLSchema" xmlns:xs="http://www.w3.org/2001/XMLSchema" xmlns:p="http://schemas.microsoft.com/office/2006/metadata/properties" xmlns:ns2="41f02d6c-89e7-4d03-a938-923f42ee6128" xmlns:ns3="eb01a1ff-6d57-42c6-a43b-b06244fb14d9" targetNamespace="http://schemas.microsoft.com/office/2006/metadata/properties" ma:root="true" ma:fieldsID="a48003f80655cd7db4681016a7b75d7e" ns2:_="" ns3:_="">
    <xsd:import namespace="41f02d6c-89e7-4d03-a938-923f42ee6128"/>
    <xsd:import namespace="eb01a1ff-6d57-42c6-a43b-b06244fb14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02d6c-89e7-4d03-a938-923f42ee6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1a1ff-6d57-42c6-a43b-b06244fb14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C6467F-F963-4B07-B808-E95DF35D3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02d6c-89e7-4d03-a938-923f42ee6128"/>
    <ds:schemaRef ds:uri="eb01a1ff-6d57-42c6-a43b-b06244fb1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B137BC-13D6-4AED-893B-A99C34026816}">
  <ds:schemaRefs>
    <ds:schemaRef ds:uri="http://schemas.microsoft.com/sharepoint/v3/contenttype/forms"/>
  </ds:schemaRefs>
</ds:datastoreItem>
</file>

<file path=customXml/itemProps3.xml><?xml version="1.0" encoding="utf-8"?>
<ds:datastoreItem xmlns:ds="http://schemas.openxmlformats.org/officeDocument/2006/customXml" ds:itemID="{B1A386D2-203E-4E42-BAC5-BA34E857B9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79</TotalTime>
  <Words>2456</Words>
  <Application>Microsoft Office PowerPoint</Application>
  <PresentationFormat>Custom</PresentationFormat>
  <Paragraphs>184</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Helvetica</vt:lpstr>
      <vt:lpstr>Helvetica Neue</vt:lpstr>
      <vt:lpstr>Office Theme</vt:lpstr>
      <vt:lpstr>PowerPoint Presentation</vt:lpstr>
      <vt:lpstr>What is the DofE?</vt:lpstr>
      <vt:lpstr>Introducing the DofE</vt:lpstr>
      <vt:lpstr>What is involved?</vt:lpstr>
      <vt:lpstr>Volunteering section</vt:lpstr>
      <vt:lpstr>Physical section</vt:lpstr>
      <vt:lpstr>PowerPoint Presentation</vt:lpstr>
      <vt:lpstr>PowerPoint Presentation</vt:lpstr>
      <vt:lpstr>Your role</vt:lpstr>
      <vt:lpstr>Your Welcome Pack and eDofE</vt:lpstr>
      <vt:lpstr>Getting started</vt:lpstr>
      <vt:lpstr>What to do now.</vt:lpstr>
      <vt:lpstr>The Expedition Section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Staff - Gareth Kerrigan</cp:lastModifiedBy>
  <cp:revision>33</cp:revision>
  <dcterms:modified xsi:type="dcterms:W3CDTF">2024-11-26T16:02:15Z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