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5" r:id="rId14"/>
    <p:sldId id="267" r:id="rId15"/>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57B737-CF65-465F-B75B-63F969C9BA10}" v="9" dt="2021-09-13T14:27:54.843"/>
    <p1510:client id="{8937A1D4-126B-DAB7-8425-0294E204D689}" v="33" dt="2021-09-13T13:18:06.330"/>
    <p1510:client id="{A90E7A03-7814-D3ED-4B54-D6A2714ED073}" v="28" dt="2021-09-13T13:23:12.06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43" autoAdjust="0"/>
  </p:normalViewPr>
  <p:slideViewPr>
    <p:cSldViewPr snapToGrid="0">
      <p:cViewPr varScale="1">
        <p:scale>
          <a:sx n="88" d="100"/>
          <a:sy n="88" d="100"/>
        </p:scale>
        <p:origin x="18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1143000" y="685800"/>
            <a:ext cx="4572000" cy="3429000"/>
          </a:xfrm>
          <a:prstGeom prst="rect">
            <a:avLst/>
          </a:prstGeom>
        </p:spPr>
        <p:txBody>
          <a:bodyPr/>
          <a:lstStyle/>
          <a:p>
            <a:endParaRPr/>
          </a:p>
        </p:txBody>
      </p:sp>
      <p:sp>
        <p:nvSpPr>
          <p:cNvPr id="72" name="Shape 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yN7wTcxK40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yN7wTcxK40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GuZMfKbMW6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003300" y="685800"/>
            <a:ext cx="48514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defRPr>
                <a:latin typeface="Arial"/>
                <a:ea typeface="Arial"/>
                <a:cs typeface="Arial"/>
                <a:sym typeface="Arial"/>
              </a:defRPr>
            </a:pPr>
            <a:r>
              <a:t>The DofE is a life-changing adventure which will help you develop the skills you need for your future life and work.  ​</a:t>
            </a:r>
          </a:p>
          <a:p>
            <a:pPr>
              <a:defRPr>
                <a:latin typeface="Arial"/>
                <a:ea typeface="Arial"/>
                <a:cs typeface="Arial"/>
                <a:sym typeface="Arial"/>
              </a:defRPr>
            </a:pPr>
            <a:endParaRPr/>
          </a:p>
          <a:p>
            <a:pPr>
              <a:defRPr>
                <a:latin typeface="Arial"/>
                <a:ea typeface="Arial"/>
                <a:cs typeface="Arial"/>
                <a:sym typeface="Arial"/>
              </a:defRPr>
            </a:pPr>
            <a:r>
              <a:t>The DofE gives you the chance to discover just how much you’re capable of. </a:t>
            </a:r>
          </a:p>
          <a:p>
            <a:pPr>
              <a:defRPr>
                <a:latin typeface="Arial"/>
                <a:ea typeface="Arial"/>
                <a:cs typeface="Arial"/>
                <a:sym typeface="Arial"/>
              </a:defRPr>
            </a:pPr>
            <a:endParaRPr/>
          </a:p>
          <a:p>
            <a:pPr>
              <a:defRPr>
                <a:latin typeface="Arial"/>
                <a:ea typeface="Arial"/>
                <a:cs typeface="Arial"/>
                <a:sym typeface="Arial"/>
              </a:defRPr>
            </a:pPr>
            <a:r>
              <a:t>It’s a great way to meet new people, try new things, do what you love and make a difference in your community.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003300" y="685800"/>
            <a:ext cx="4851400" cy="3429000"/>
          </a:xfrm>
          <a:prstGeom prst="rect">
            <a:avLst/>
          </a:prstGeom>
        </p:spPr>
        <p:txBody>
          <a:bodyPr/>
          <a:lstStyle/>
          <a:p>
            <a:endParaRPr/>
          </a:p>
        </p:txBody>
      </p:sp>
      <p:sp>
        <p:nvSpPr>
          <p:cNvPr id="92" name="Shape 92"/>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The following film provides an overview of the Duke of Edinburgh's Award.  ​Please watch it for an overview. It can also be found online at </a:t>
            </a:r>
            <a:r>
              <a:rPr lang="en-GB" dirty="0">
                <a:hlinkClick r:id="rId3"/>
              </a:rPr>
              <a:t>Welcome to DofE</a:t>
            </a:r>
            <a:endParaRPr lang="en-GB" dirty="0"/>
          </a:p>
        </p:txBody>
      </p:sp>
    </p:spTree>
    <p:extLst>
      <p:ext uri="{BB962C8B-B14F-4D97-AF65-F5344CB8AC3E}">
        <p14:creationId xmlns:p14="http://schemas.microsoft.com/office/powerpoint/2010/main" val="186934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003300" y="685800"/>
            <a:ext cx="4851400" cy="3429000"/>
          </a:xfrm>
          <a:prstGeom prst="rect">
            <a:avLst/>
          </a:prstGeom>
        </p:spPr>
        <p:txBody>
          <a:bodyPr/>
          <a:lstStyle/>
          <a:p>
            <a:endParaRPr/>
          </a:p>
        </p:txBody>
      </p:sp>
      <p:sp>
        <p:nvSpPr>
          <p:cNvPr id="92" name="Shape 92"/>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The following film provides an overview of the Duke of Edinburgh's Award.  ​Please watch it for an overview. It can also be found online at </a:t>
            </a:r>
            <a:r>
              <a:rPr lang="en-GB" dirty="0">
                <a:hlinkClick r:id="rId3"/>
              </a:rPr>
              <a:t>Welcome to DofE</a:t>
            </a:r>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xfrm>
            <a:off x="1003300" y="685800"/>
            <a:ext cx="4851400" cy="3429000"/>
          </a:xfrm>
          <a:prstGeom prst="rect">
            <a:avLst/>
          </a:prstGeom>
        </p:spPr>
        <p:txBody>
          <a:bodyPr/>
          <a:lstStyle/>
          <a:p>
            <a:endParaRPr/>
          </a:p>
        </p:txBody>
      </p:sp>
      <p:sp>
        <p:nvSpPr>
          <p:cNvPr id="96" name="Shape 96"/>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DofE Bronze Award, you will need to complete four sections – Volunteering, Physical activity, developing a skill and the Expedition.​</a:t>
            </a:r>
          </a:p>
          <a:p>
            <a:pPr>
              <a:defRPr>
                <a:latin typeface="Arial"/>
                <a:ea typeface="Arial"/>
                <a:cs typeface="Arial"/>
                <a:sym typeface="Arial"/>
              </a:defRPr>
            </a:pPr>
            <a:endParaRPr/>
          </a:p>
          <a:p>
            <a:pPr>
              <a:defRPr>
                <a:latin typeface="Arial"/>
                <a:ea typeface="Arial"/>
                <a:cs typeface="Arial"/>
                <a:sym typeface="Arial"/>
              </a:defRPr>
            </a:pPr>
            <a:r>
              <a:t>Activities for each section take a minimum of one hour a week, so they can easily fit in around your studies and other interests.​</a:t>
            </a:r>
          </a:p>
          <a:p>
            <a:pPr>
              <a:defRPr>
                <a:latin typeface="Arial"/>
                <a:ea typeface="Arial"/>
                <a:cs typeface="Arial"/>
                <a:sym typeface="Arial"/>
              </a:defRPr>
            </a:pPr>
            <a:endParaRPr/>
          </a:p>
          <a:p>
            <a:pPr>
              <a:defRPr>
                <a:latin typeface="Arial"/>
                <a:ea typeface="Arial"/>
                <a:cs typeface="Arial"/>
                <a:sym typeface="Arial"/>
              </a:defRPr>
            </a:pPr>
            <a:r>
              <a:t>You will need to spend at least 3 months completing each of the Volunteering, Physical and Skills sections. </a:t>
            </a:r>
          </a:p>
          <a:p>
            <a:pPr>
              <a:defRPr>
                <a:latin typeface="Arial"/>
                <a:ea typeface="Arial"/>
                <a:cs typeface="Arial"/>
                <a:sym typeface="Arial"/>
              </a:defRPr>
            </a:pPr>
            <a:endParaRPr/>
          </a:p>
          <a:p>
            <a:pPr>
              <a:defRPr>
                <a:latin typeface="Arial"/>
                <a:ea typeface="Arial"/>
                <a:cs typeface="Arial"/>
                <a:sym typeface="Arial"/>
              </a:defRPr>
            </a:pPr>
            <a:r>
              <a:t>You will also need to decide which one of these you would like to do for six months.​</a:t>
            </a:r>
          </a:p>
          <a:p>
            <a:pPr>
              <a:defRPr>
                <a:latin typeface="Arial"/>
                <a:ea typeface="Arial"/>
                <a:cs typeface="Arial"/>
                <a:sym typeface="Arial"/>
              </a:defRPr>
            </a:pPr>
            <a:endParaRPr/>
          </a:p>
          <a:p>
            <a:pPr>
              <a:defRPr>
                <a:latin typeface="Arial"/>
                <a:ea typeface="Arial"/>
                <a:cs typeface="Arial"/>
                <a:sym typeface="Arial"/>
              </a:defRPr>
            </a:pPr>
            <a:r>
              <a:t>You will need to keep a record of the time you spend on each activity.  </a:t>
            </a:r>
          </a:p>
          <a:p>
            <a:pPr>
              <a:defRPr>
                <a:latin typeface="Arial"/>
                <a:ea typeface="Arial"/>
                <a:cs typeface="Arial"/>
                <a:sym typeface="Arial"/>
              </a:defRPr>
            </a:pPr>
            <a:endParaRPr/>
          </a:p>
          <a:p>
            <a:pPr>
              <a:defRPr>
                <a:latin typeface="Arial"/>
                <a:ea typeface="Arial"/>
                <a:cs typeface="Arial"/>
                <a:sym typeface="Arial"/>
              </a:defRPr>
            </a:pPr>
            <a:r>
              <a:t>You should ask somebody who has a good understanding of the activity you have chosen to write a report describing what you have done.​</a:t>
            </a:r>
          </a:p>
          <a:p>
            <a:pPr>
              <a:defRPr>
                <a:latin typeface="Arial"/>
                <a:ea typeface="Arial"/>
                <a:cs typeface="Arial"/>
                <a:sym typeface="Arial"/>
              </a:defRPr>
            </a:pPr>
            <a:endParaRPr/>
          </a:p>
          <a:p>
            <a:pPr>
              <a:defRPr>
                <a:latin typeface="Arial"/>
                <a:ea typeface="Arial"/>
                <a:cs typeface="Arial"/>
                <a:sym typeface="Arial"/>
              </a:defRPr>
            </a:pPr>
            <a:r>
              <a:t>It may seem daunting at first but remember that most activities can count towards your DofE. </a:t>
            </a:r>
          </a:p>
          <a:p>
            <a:pPr>
              <a:defRPr>
                <a:latin typeface="Arial"/>
                <a:ea typeface="Arial"/>
                <a:cs typeface="Arial"/>
                <a:sym typeface="Arial"/>
              </a:defRPr>
            </a:pPr>
            <a:endParaRPr/>
          </a:p>
          <a:p>
            <a:pPr>
              <a:defRPr>
                <a:latin typeface="Arial"/>
                <a:ea typeface="Arial"/>
                <a:cs typeface="Arial"/>
                <a:sym typeface="Arial"/>
              </a:defRPr>
            </a:pPr>
            <a:r>
              <a:t>I will now describe each section of the award in more detail.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1003300" y="685800"/>
            <a:ext cx="48514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defRPr>
                <a:latin typeface="Arial"/>
                <a:ea typeface="Arial"/>
                <a:cs typeface="Arial"/>
                <a:sym typeface="Arial"/>
              </a:defRPr>
            </a:pPr>
            <a:r>
              <a:t>As part of your Bronze DofE Award, you will need to donate some of your time to volunteering.​</a:t>
            </a:r>
          </a:p>
          <a:p>
            <a:pPr>
              <a:defRPr>
                <a:latin typeface="Arial"/>
                <a:ea typeface="Arial"/>
                <a:cs typeface="Arial"/>
                <a:sym typeface="Arial"/>
              </a:defRPr>
            </a:pPr>
            <a:endParaRPr/>
          </a:p>
          <a:p>
            <a:pPr>
              <a:defRPr>
                <a:latin typeface="Arial"/>
                <a:ea typeface="Arial"/>
                <a:cs typeface="Arial"/>
                <a:sym typeface="Arial"/>
              </a:defRPr>
            </a:pPr>
            <a:r>
              <a:t>Volunteering is a chance to help other people, and to make a difference to the causes you feel most passionate about.​</a:t>
            </a:r>
          </a:p>
          <a:p>
            <a:pPr>
              <a:defRPr>
                <a:latin typeface="Arial"/>
                <a:ea typeface="Arial"/>
                <a:cs typeface="Arial"/>
                <a:sym typeface="Arial"/>
              </a:defRPr>
            </a:pPr>
            <a:endParaRPr/>
          </a:p>
          <a:p>
            <a:pPr>
              <a:defRPr>
                <a:latin typeface="Arial"/>
                <a:ea typeface="Arial"/>
                <a:cs typeface="Arial"/>
                <a:sym typeface="Arial"/>
              </a:defRPr>
            </a:pPr>
            <a:r>
              <a:t>As well as changing things for the better, lots of young people find that volunteering is a great way to increase their confidence and gain new skills.​</a:t>
            </a:r>
          </a:p>
          <a:p>
            <a:pPr>
              <a:defRPr>
                <a:latin typeface="Arial"/>
                <a:ea typeface="Arial"/>
                <a:cs typeface="Arial"/>
                <a:sym typeface="Arial"/>
              </a:defRPr>
            </a:pPr>
            <a:endParaRPr/>
          </a:p>
          <a:p>
            <a:pPr>
              <a:defRPr>
                <a:latin typeface="Arial"/>
                <a:ea typeface="Arial"/>
                <a:cs typeface="Arial"/>
                <a:sym typeface="Arial"/>
              </a:defRPr>
            </a:pPr>
            <a:r>
              <a:t>Examples of volunteering could be coaching a local football team, collecting items for a foodbank or campaigning for change on issues you feel passionate about</a:t>
            </a:r>
            <a:r>
              <a:rPr b="1"/>
              <a:t> </a:t>
            </a:r>
          </a:p>
          <a:p>
            <a:pPr>
              <a:defRPr b="1">
                <a:latin typeface="Arial"/>
                <a:ea typeface="Arial"/>
                <a:cs typeface="Arial"/>
                <a:sym typeface="Arial"/>
              </a:defRPr>
            </a:pPr>
            <a:endParaRPr b="1"/>
          </a:p>
          <a:p>
            <a:pPr>
              <a:defRPr b="1">
                <a:latin typeface="Arial"/>
                <a:ea typeface="Arial"/>
                <a:cs typeface="Arial"/>
                <a:sym typeface="Arial"/>
              </a:defRPr>
            </a:pPr>
            <a:r>
              <a:t>Presenter: Feel free to include a broad range of examples here and to talk about what previous participants have done.</a:t>
            </a:r>
          </a:p>
          <a:p>
            <a:pPr>
              <a:defRPr b="1">
                <a:latin typeface="Arial"/>
                <a:ea typeface="Arial"/>
                <a:cs typeface="Arial"/>
                <a:sym typeface="Arial"/>
              </a:defRPr>
            </a:pPr>
            <a:endParaRPr/>
          </a:p>
          <a:p>
            <a:pPr>
              <a:defRPr>
                <a:latin typeface="Arial"/>
                <a:ea typeface="Arial"/>
                <a:cs typeface="Arial"/>
                <a:sym typeface="Arial"/>
              </a:defRPr>
            </a:pPr>
            <a:r>
              <a:t>You can choose to volunteer in any area you would like – the only rule is that you must not be doing a job that companies would normally pay somebody for.​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3300" y="685800"/>
            <a:ext cx="48514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a:p>
            <a:pPr>
              <a:defRPr>
                <a:latin typeface="Arial"/>
                <a:ea typeface="Arial"/>
                <a:cs typeface="Arial"/>
                <a:sym typeface="Arial"/>
              </a:defRPr>
            </a:pPr>
            <a:r>
              <a:rPr dirty="0"/>
              <a:t>To complete the Physical section of your Bronze Award, you will have the opportunity to take part in regular physical activity.  </a:t>
            </a:r>
          </a:p>
          <a:p>
            <a:pPr>
              <a:defRPr>
                <a:latin typeface="Arial"/>
                <a:ea typeface="Arial"/>
                <a:cs typeface="Arial"/>
                <a:sym typeface="Arial"/>
              </a:defRPr>
            </a:pPr>
            <a:endParaRPr dirty="0"/>
          </a:p>
          <a:p>
            <a:pPr>
              <a:defRPr>
                <a:latin typeface="Arial"/>
                <a:ea typeface="Arial"/>
                <a:cs typeface="Arial"/>
                <a:sym typeface="Arial"/>
              </a:defRPr>
            </a:pPr>
            <a:r>
              <a:rPr dirty="0"/>
              <a:t>Becoming more active can be a huge amount of fun, and it can also help you feel happier and healthier. </a:t>
            </a:r>
          </a:p>
          <a:p>
            <a:pPr>
              <a:defRPr>
                <a:latin typeface="Arial"/>
                <a:ea typeface="Arial"/>
                <a:cs typeface="Arial"/>
                <a:sym typeface="Arial"/>
              </a:defRPr>
            </a:pPr>
            <a:endParaRPr dirty="0"/>
          </a:p>
          <a:p>
            <a:pPr>
              <a:defRPr>
                <a:latin typeface="Arial"/>
                <a:ea typeface="Arial"/>
                <a:cs typeface="Arial"/>
                <a:sym typeface="Arial"/>
              </a:defRPr>
            </a:pPr>
            <a:r>
              <a:rPr dirty="0"/>
              <a:t>Almost any dance, sport or fitness activity can count — it’s completely up to you which activities you choose. </a:t>
            </a:r>
          </a:p>
          <a:p>
            <a:pPr>
              <a:defRPr>
                <a:latin typeface="Arial"/>
                <a:ea typeface="Arial"/>
                <a:cs typeface="Arial"/>
                <a:sym typeface="Arial"/>
              </a:defRPr>
            </a:pPr>
            <a:endParaRPr dirty="0"/>
          </a:p>
          <a:p>
            <a:pPr>
              <a:defRPr>
                <a:latin typeface="Arial"/>
                <a:ea typeface="Arial"/>
                <a:cs typeface="Arial"/>
                <a:sym typeface="Arial"/>
              </a:defRPr>
            </a:pPr>
            <a:r>
              <a:rPr dirty="0"/>
              <a:t>You may decide to join a team or to do something on your own. </a:t>
            </a:r>
          </a:p>
          <a:p>
            <a:pPr>
              <a:defRPr>
                <a:latin typeface="Arial"/>
                <a:ea typeface="Arial"/>
                <a:cs typeface="Arial"/>
                <a:sym typeface="Arial"/>
              </a:defRPr>
            </a:pPr>
            <a:endParaRPr dirty="0"/>
          </a:p>
          <a:p>
            <a:pPr>
              <a:defRPr>
                <a:latin typeface="Arial"/>
                <a:ea typeface="Arial"/>
                <a:cs typeface="Arial"/>
                <a:sym typeface="Arial"/>
              </a:defRPr>
            </a:pPr>
            <a:r>
              <a:rPr dirty="0"/>
              <a:t>You may like to try something completely different, or to concentrate and improve on an activity you already do. </a:t>
            </a:r>
          </a:p>
          <a:p>
            <a:pPr>
              <a:defRPr>
                <a:latin typeface="Arial"/>
                <a:ea typeface="Arial"/>
                <a:cs typeface="Arial"/>
                <a:sym typeface="Arial"/>
              </a:defRPr>
            </a:pPr>
            <a:r>
              <a:rPr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003300" y="685800"/>
            <a:ext cx="48514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Through the Skills section, you will be encouraged to develop your practical and social skills in an area you can choose. </a:t>
            </a:r>
          </a:p>
          <a:p>
            <a:pPr>
              <a:defRPr>
                <a:latin typeface="Arial"/>
                <a:ea typeface="Arial"/>
                <a:cs typeface="Arial"/>
                <a:sym typeface="Arial"/>
              </a:defRPr>
            </a:pPr>
            <a:endParaRPr dirty="0"/>
          </a:p>
          <a:p>
            <a:pPr>
              <a:defRPr>
                <a:latin typeface="Arial"/>
                <a:ea typeface="Arial"/>
                <a:cs typeface="Arial"/>
                <a:sym typeface="Arial"/>
              </a:defRPr>
            </a:pPr>
            <a:r>
              <a:rPr dirty="0"/>
              <a:t>You can decide whether you will try to get better at something you already feel passionate about, or learn to do something new. </a:t>
            </a:r>
          </a:p>
          <a:p>
            <a:pPr>
              <a:defRPr>
                <a:latin typeface="Arial"/>
                <a:ea typeface="Arial"/>
                <a:cs typeface="Arial"/>
                <a:sym typeface="Arial"/>
              </a:defRPr>
            </a:pPr>
            <a:endParaRPr dirty="0"/>
          </a:p>
          <a:p>
            <a:pPr>
              <a:defRPr>
                <a:latin typeface="Arial"/>
                <a:ea typeface="Arial"/>
                <a:cs typeface="Arial"/>
                <a:sym typeface="Arial"/>
              </a:defRPr>
            </a:pPr>
            <a:r>
              <a:rPr dirty="0"/>
              <a:t>In the past, young people have done a huge range of different activities for their skills section, such as computer coding, driving and cooking. </a:t>
            </a:r>
          </a:p>
          <a:p>
            <a:pPr>
              <a:defRPr>
                <a:latin typeface="Arial"/>
                <a:ea typeface="Arial"/>
                <a:cs typeface="Arial"/>
                <a:sym typeface="Arial"/>
              </a:defRPr>
            </a:pPr>
            <a:endParaRPr dirty="0"/>
          </a:p>
          <a:p>
            <a:pPr>
              <a:defRPr b="1">
                <a:latin typeface="Arial"/>
                <a:ea typeface="Arial"/>
                <a:cs typeface="Arial"/>
                <a:sym typeface="Arial"/>
              </a:defRPr>
            </a:pPr>
            <a:r>
              <a:rPr dirty="0"/>
              <a:t>Presenter: Please add in your own examples here.</a:t>
            </a:r>
          </a:p>
          <a:p>
            <a:pPr>
              <a:defRPr>
                <a:latin typeface="Arial"/>
                <a:ea typeface="Arial"/>
                <a:cs typeface="Arial"/>
                <a:sym typeface="Arial"/>
              </a:defRPr>
            </a:pPr>
            <a:endParaRPr dirty="0"/>
          </a:p>
          <a:p>
            <a:pPr>
              <a:defRPr>
                <a:latin typeface="Arial"/>
                <a:ea typeface="Arial"/>
                <a:cs typeface="Arial"/>
                <a:sym typeface="Arial"/>
              </a:defRPr>
            </a:pPr>
            <a:r>
              <a:rPr dirty="0"/>
              <a:t>Gaining new interests and talents is a huge amount of fun and lots of young people also feel a real sense of achievement from doing it. </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3300" y="685800"/>
            <a:ext cx="48514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a:defRPr>
                <a:latin typeface="Arial"/>
                <a:ea typeface="Arial"/>
                <a:cs typeface="Arial"/>
                <a:sym typeface="Arial"/>
              </a:defRPr>
            </a:pPr>
            <a:r>
              <a:t>The final section of your Bronze DofE Award is the Expedition.​</a:t>
            </a:r>
          </a:p>
          <a:p>
            <a:pPr>
              <a:defRPr>
                <a:latin typeface="Arial"/>
                <a:ea typeface="Arial"/>
                <a:cs typeface="Arial"/>
                <a:sym typeface="Arial"/>
              </a:defRPr>
            </a:pPr>
            <a:endParaRPr/>
          </a:p>
          <a:p>
            <a:pPr>
              <a:defRPr>
                <a:latin typeface="Arial"/>
                <a:ea typeface="Arial"/>
                <a:cs typeface="Arial"/>
                <a:sym typeface="Arial"/>
              </a:defRPr>
            </a:pPr>
            <a:r>
              <a:t>​As part of a small team, you’ll plan your aim, choose your location and do some training to make sure you’re prepared and know what you’re doing — then spend two days and one night away.​</a:t>
            </a:r>
          </a:p>
          <a:p>
            <a:pPr>
              <a:defRPr>
                <a:latin typeface="Arial"/>
                <a:ea typeface="Arial"/>
                <a:cs typeface="Arial"/>
                <a:sym typeface="Arial"/>
              </a:defRPr>
            </a:pPr>
            <a:endParaRPr/>
          </a:p>
          <a:p>
            <a:pPr>
              <a:defRPr>
                <a:latin typeface="Arial"/>
                <a:ea typeface="Arial"/>
                <a:cs typeface="Arial"/>
                <a:sym typeface="Arial"/>
              </a:defRPr>
            </a:pPr>
            <a:r>
              <a:t>​You can choose how you want to travel – it doesn’t have to be on foot. You could do it by bike, canoe, kayak, wheelchair, sailing boat or even on a horse.​</a:t>
            </a:r>
          </a:p>
          <a:p>
            <a:pPr>
              <a:defRPr>
                <a:latin typeface="Arial"/>
                <a:ea typeface="Arial"/>
                <a:cs typeface="Arial"/>
                <a:sym typeface="Arial"/>
              </a:defRPr>
            </a:pPr>
            <a:endParaRPr/>
          </a:p>
          <a:p>
            <a:pPr>
              <a:defRPr>
                <a:latin typeface="Arial"/>
                <a:ea typeface="Arial"/>
                <a:cs typeface="Arial"/>
                <a:sym typeface="Arial"/>
              </a:defRPr>
            </a:pPr>
            <a:r>
              <a:t>​Your Expedition will improve your resilience, communication, teamwork and leadership skills. ​</a:t>
            </a:r>
          </a:p>
          <a:p>
            <a:pPr>
              <a:defRPr>
                <a:latin typeface="Arial"/>
                <a:ea typeface="Arial"/>
                <a:cs typeface="Arial"/>
                <a:sym typeface="Arial"/>
              </a:defRPr>
            </a:pPr>
            <a:endParaRPr/>
          </a:p>
          <a:p>
            <a:pPr>
              <a:defRPr>
                <a:latin typeface="Arial"/>
                <a:ea typeface="Arial"/>
                <a:cs typeface="Arial"/>
                <a:sym typeface="Arial"/>
              </a:defRPr>
            </a:pPr>
            <a:r>
              <a:t>​</a:t>
            </a:r>
            <a:r>
              <a:rPr b="1"/>
              <a:t>Presenter: Please take care to place the same level of emphasis on each of the four sections. Whilst some young people may be attracted to the DofE because of the expedition, we know that some young people find this element daunting, so may need careful reassurance.</a:t>
            </a:r>
          </a:p>
          <a:p>
            <a:pPr>
              <a:defRPr b="1">
                <a:latin typeface="Arial"/>
                <a:ea typeface="Arial"/>
                <a:cs typeface="Arial"/>
                <a:sym typeface="Arial"/>
              </a:defRPr>
            </a:pPr>
            <a:endParaRPr b="1"/>
          </a:p>
          <a:p>
            <a:pPr>
              <a:defRPr>
                <a:latin typeface="Arial"/>
                <a:ea typeface="Arial"/>
                <a:cs typeface="Arial"/>
                <a:sym typeface="Arial"/>
              </a:defRPr>
            </a:pPr>
            <a: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003300" y="685800"/>
            <a:ext cx="48514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a:latin typeface="Arial"/>
                <a:ea typeface="Arial"/>
                <a:cs typeface="Arial"/>
                <a:sym typeface="Arial"/>
              </a:defRPr>
            </a:pPr>
            <a:r>
              <a:t>Once you have signed up to do your DofE, you will receive a Welcome Pack in the post which contains lots of useful information and advice.  ​</a:t>
            </a:r>
          </a:p>
          <a:p>
            <a:pPr>
              <a:defRPr>
                <a:latin typeface="Arial"/>
                <a:ea typeface="Arial"/>
                <a:cs typeface="Arial"/>
                <a:sym typeface="Arial"/>
              </a:defRPr>
            </a:pPr>
            <a:endParaRPr/>
          </a:p>
          <a:p>
            <a:pPr>
              <a:defRPr>
                <a:latin typeface="Arial"/>
                <a:ea typeface="Arial"/>
                <a:cs typeface="Arial"/>
                <a:sym typeface="Arial"/>
              </a:defRPr>
            </a:pPr>
            <a:r>
              <a:t>​You will also get your own eDofE account so that you can plan your activities online using the free DofE app.​</a:t>
            </a:r>
          </a:p>
          <a:p>
            <a:pPr>
              <a:defRPr>
                <a:latin typeface="Arial"/>
                <a:ea typeface="Arial"/>
                <a:cs typeface="Arial"/>
                <a:sym typeface="Arial"/>
              </a:defRPr>
            </a:pPr>
            <a:endParaRPr/>
          </a:p>
          <a:p>
            <a:pPr>
              <a:defRPr>
                <a:latin typeface="Arial"/>
                <a:ea typeface="Arial"/>
                <a:cs typeface="Arial"/>
                <a:sym typeface="Arial"/>
              </a:defRPr>
            </a:pPr>
            <a:r>
              <a:t>​You will also receive a DofE Card which will give you and your family money off in several shops selling the sorts of equipment you may need.​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1003300" y="685800"/>
            <a:ext cx="48514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Presenter: Please </a:t>
            </a:r>
            <a:r>
              <a:rPr dirty="0" err="1"/>
              <a:t>customise</a:t>
            </a:r>
            <a:r>
              <a:rPr dirty="0"/>
              <a:t> this slide with the contact details of your DofE leader/administrator.</a:t>
            </a:r>
          </a:p>
          <a:p>
            <a:pPr>
              <a:defRPr>
                <a:latin typeface="Arial"/>
                <a:ea typeface="Arial"/>
                <a:cs typeface="Arial"/>
                <a:sym typeface="Arial"/>
              </a:defRPr>
            </a:pPr>
            <a:endParaRPr dirty="0"/>
          </a:p>
          <a:p>
            <a:pPr>
              <a:defRPr>
                <a:latin typeface="Arial"/>
                <a:ea typeface="Arial"/>
                <a:cs typeface="Arial"/>
                <a:sym typeface="Arial"/>
              </a:defRPr>
            </a:pPr>
            <a:r>
              <a:rPr dirty="0"/>
              <a:t>​Explain the next steps.</a:t>
            </a:r>
          </a:p>
          <a:p>
            <a:pPr>
              <a:defRPr>
                <a:latin typeface="Arial"/>
                <a:ea typeface="Arial"/>
                <a:cs typeface="Arial"/>
                <a:sym typeface="Arial"/>
              </a:defRPr>
            </a:pPr>
            <a:r>
              <a:rPr lang="en-GB" dirty="0">
                <a:hlinkClick r:id="rId3"/>
              </a:rPr>
              <a:t>Bronze | start your DofE</a:t>
            </a:r>
            <a:endParaRPr dirty="0"/>
          </a:p>
          <a:p>
            <a:pPr>
              <a:defRPr>
                <a:latin typeface="Arial"/>
                <a:ea typeface="Arial"/>
                <a:cs typeface="Arial"/>
                <a:sym typeface="Arial"/>
              </a:defRPr>
            </a:pPr>
            <a:r>
              <a:rPr dirty="0"/>
              <a:t>​Outline your </a:t>
            </a:r>
            <a:r>
              <a:rPr dirty="0" err="1"/>
              <a:t>organisation’s</a:t>
            </a:r>
            <a:r>
              <a:rPr dirty="0"/>
              <a:t> process for signing up to DofE.​</a:t>
            </a:r>
          </a:p>
          <a:p>
            <a:pPr>
              <a:defRPr>
                <a:latin typeface="Arial"/>
                <a:ea typeface="Arial"/>
                <a:cs typeface="Arial"/>
                <a:sym typeface="Arial"/>
              </a:defRPr>
            </a:pPr>
            <a:endParaRPr dirty="0"/>
          </a:p>
          <a:p>
            <a:pPr>
              <a:defRPr>
                <a:latin typeface="Arial"/>
                <a:ea typeface="Arial"/>
                <a:cs typeface="Arial"/>
                <a:sym typeface="Arial"/>
              </a:defRPr>
            </a:pPr>
            <a:r>
              <a:rPr dirty="0"/>
              <a:t>​</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802005" y="2344483"/>
            <a:ext cx="9089391" cy="1588201"/>
          </a:xfrm>
          <a:prstGeom prst="rect">
            <a:avLst/>
          </a:prstGeom>
        </p:spPr>
        <p:txBody>
          <a:bodyPr/>
          <a:lstStyle/>
          <a:p>
            <a:r>
              <a:t>Title Text</a:t>
            </a:r>
          </a:p>
        </p:txBody>
      </p:sp>
      <p:sp>
        <p:nvSpPr>
          <p:cNvPr id="12" name="Shape 12"/>
          <p:cNvSpPr>
            <a:spLocks noGrp="1"/>
          </p:cNvSpPr>
          <p:nvPr>
            <p:ph type="body" sz="quarter" idx="1"/>
          </p:nvPr>
        </p:nvSpPr>
        <p:spPr>
          <a:xfrm>
            <a:off x="1604010" y="4235196"/>
            <a:ext cx="7485382" cy="18907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Shape 47"/>
          <p:cNvSpPr/>
          <p:nvPr/>
        </p:nvSpPr>
        <p:spPr>
          <a:xfrm>
            <a:off x="-3" y="10"/>
            <a:ext cx="10692009" cy="7559996"/>
          </a:xfrm>
          <a:prstGeom prst="rect">
            <a:avLst/>
          </a:pr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hape 56"/>
          <p:cNvSpPr/>
          <p:nvPr/>
        </p:nvSpPr>
        <p:spPr>
          <a:xfrm>
            <a:off x="2621707" y="5756780"/>
            <a:ext cx="3320961" cy="17828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57" name="Shape 57"/>
          <p:cNvSpPr/>
          <p:nvPr/>
        </p:nvSpPr>
        <p:spPr>
          <a:xfrm>
            <a:off x="2775642" y="5528173"/>
            <a:ext cx="3034034" cy="14228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44500" y="278709"/>
            <a:ext cx="9804400" cy="7569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sp>
        <p:nvSpPr>
          <p:cNvPr id="3" name="Shape 3"/>
          <p:cNvSpPr>
            <a:spLocks noGrp="1"/>
          </p:cNvSpPr>
          <p:nvPr>
            <p:ph type="body" idx="1"/>
          </p:nvPr>
        </p:nvSpPr>
        <p:spPr>
          <a:xfrm>
            <a:off x="534669" y="1739455"/>
            <a:ext cx="4651632" cy="49914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891757" y="7033448"/>
            <a:ext cx="266974" cy="2794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GuZMfKbMW6M?feature=oembed" TargetMode="Externa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yN7wTcxK408?feature=oembed" TargetMode="Externa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p:nvPr/>
        </p:nvSpPr>
        <p:spPr>
          <a:xfrm>
            <a:off x="-1" y="11"/>
            <a:ext cx="10692005" cy="755999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5" name="Shape 75"/>
          <p:cNvSpPr/>
          <p:nvPr/>
        </p:nvSpPr>
        <p:spPr>
          <a:xfrm>
            <a:off x="254000" y="254011"/>
            <a:ext cx="1029106" cy="102910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6" name="Shape 76"/>
          <p:cNvSpPr/>
          <p:nvPr/>
        </p:nvSpPr>
        <p:spPr>
          <a:xfrm>
            <a:off x="1595977" y="255235"/>
            <a:ext cx="1588881" cy="1029964"/>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7" name="Shape 77"/>
          <p:cNvSpPr/>
          <p:nvPr/>
        </p:nvSpPr>
        <p:spPr>
          <a:xfrm>
            <a:off x="256079" y="2682424"/>
            <a:ext cx="10125394" cy="4091683"/>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48" name="Shape 148"/>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9" name="Shape 149"/>
          <p:cNvSpPr>
            <a:spLocks noGrp="1"/>
          </p:cNvSpPr>
          <p:nvPr>
            <p:ph type="title"/>
          </p:nvPr>
        </p:nvSpPr>
        <p:spPr>
          <a:xfrm>
            <a:off x="444500" y="278708"/>
            <a:ext cx="4361180" cy="756925"/>
          </a:xfrm>
          <a:prstGeom prst="rect">
            <a:avLst/>
          </a:prstGeom>
        </p:spPr>
        <p:txBody>
          <a:bodyPr/>
          <a:lstStyle/>
          <a:p>
            <a:pPr indent="12700">
              <a:spcBef>
                <a:spcPts val="100"/>
              </a:spcBef>
            </a:pPr>
            <a:r>
              <a:t>Getting</a:t>
            </a:r>
            <a:r>
              <a:rPr spc="-100"/>
              <a:t> started</a:t>
            </a:r>
          </a:p>
        </p:txBody>
      </p:sp>
      <p:sp>
        <p:nvSpPr>
          <p:cNvPr id="150" name="Shape 150"/>
          <p:cNvSpPr>
            <a:spLocks noGrp="1"/>
          </p:cNvSpPr>
          <p:nvPr>
            <p:ph type="body" sz="quarter" idx="1"/>
          </p:nvPr>
        </p:nvSpPr>
        <p:spPr>
          <a:prstGeom prst="rect">
            <a:avLst/>
          </a:prstGeom>
        </p:spPr>
        <p:txBody>
          <a:bodyPr/>
          <a:lstStyle/>
          <a:p>
            <a:pPr marR="5080" indent="12700">
              <a:spcBef>
                <a:spcPts val="100"/>
              </a:spcBef>
              <a:defRPr spc="-100">
                <a:solidFill>
                  <a:srgbClr val="FFFFFF"/>
                </a:solidFill>
              </a:defRPr>
            </a:pPr>
            <a:r>
              <a:t>Are you ready </a:t>
            </a:r>
            <a:r>
              <a:rPr>
                <a:solidFill>
                  <a:srgbClr val="000000"/>
                </a:solidFill>
              </a:rPr>
              <a:t>to start  an adventure you’ll  </a:t>
            </a:r>
            <a:r>
              <a:rPr spc="0">
                <a:solidFill>
                  <a:srgbClr val="000000"/>
                </a:solidFill>
              </a:rPr>
              <a:t>never</a:t>
            </a:r>
            <a:r>
              <a:rPr>
                <a:solidFill>
                  <a:srgbClr val="000000"/>
                </a:solidFill>
              </a:rPr>
              <a:t> forget?</a:t>
            </a:r>
          </a:p>
          <a:p>
            <a:pPr indent="12700">
              <a:spcBef>
                <a:spcPts val="2100"/>
              </a:spcBef>
              <a:defRPr sz="2400" spc="-100"/>
            </a:pPr>
            <a:r>
              <a:t>To </a:t>
            </a:r>
            <a:r>
              <a:rPr spc="0"/>
              <a:t>get </a:t>
            </a:r>
            <a:r>
              <a:t>started </a:t>
            </a:r>
            <a:r>
              <a:rPr spc="0"/>
              <a:t>with </a:t>
            </a:r>
            <a:r>
              <a:t>your</a:t>
            </a:r>
            <a:r>
              <a:rPr spc="0"/>
              <a:t> </a:t>
            </a:r>
            <a:r>
              <a:t>DofE,</a:t>
            </a:r>
          </a:p>
        </p:txBody>
      </p:sp>
      <p:sp>
        <p:nvSpPr>
          <p:cNvPr id="151" name="Shape 151"/>
          <p:cNvSpPr/>
          <p:nvPr/>
        </p:nvSpPr>
        <p:spPr>
          <a:xfrm>
            <a:off x="444497" y="3808190"/>
            <a:ext cx="3531875" cy="15029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indent="12700">
              <a:spcBef>
                <a:spcPts val="100"/>
              </a:spcBef>
              <a:defRPr sz="2400" b="1" spc="-5">
                <a:latin typeface="Arial"/>
                <a:ea typeface="Arial"/>
                <a:cs typeface="Arial"/>
                <a:sym typeface="Arial"/>
              </a:defRPr>
            </a:pPr>
            <a:r>
              <a:rPr dirty="0"/>
              <a:t>speak </a:t>
            </a:r>
            <a:r>
              <a:rPr spc="0" dirty="0"/>
              <a:t>to </a:t>
            </a:r>
            <a:r>
              <a:rPr lang="en-GB" spc="0" dirty="0"/>
              <a:t>Mr Kerrigan.</a:t>
            </a:r>
          </a:p>
          <a:p>
            <a:pPr indent="12700">
              <a:spcBef>
                <a:spcPts val="100"/>
              </a:spcBef>
              <a:defRPr sz="2400" b="1" spc="-5">
                <a:latin typeface="Arial"/>
                <a:ea typeface="Arial"/>
                <a:cs typeface="Arial"/>
                <a:sym typeface="Arial"/>
              </a:defRPr>
            </a:pPr>
            <a:endParaRPr lang="en-GB" dirty="0"/>
          </a:p>
          <a:p>
            <a:pPr indent="12700">
              <a:spcBef>
                <a:spcPts val="100"/>
              </a:spcBef>
              <a:defRPr sz="2400" b="1" spc="-5">
                <a:latin typeface="Arial"/>
                <a:ea typeface="Arial"/>
                <a:cs typeface="Arial"/>
                <a:sym typeface="Arial"/>
              </a:defRPr>
            </a:pPr>
            <a:r>
              <a:rPr lang="en-GB" dirty="0"/>
              <a:t>Miss </a:t>
            </a:r>
            <a:r>
              <a:rPr lang="en-GB" dirty="0" err="1"/>
              <a:t>Slesser</a:t>
            </a:r>
            <a:r>
              <a:rPr lang="en-GB" dirty="0"/>
              <a:t> or </a:t>
            </a:r>
          </a:p>
          <a:p>
            <a:pPr indent="12700">
              <a:spcBef>
                <a:spcPts val="100"/>
              </a:spcBef>
              <a:defRPr sz="2400" b="1" spc="-5">
                <a:latin typeface="Arial"/>
                <a:ea typeface="Arial"/>
                <a:cs typeface="Arial"/>
                <a:sym typeface="Arial"/>
              </a:defRPr>
            </a:pPr>
            <a:r>
              <a:rPr lang="en-GB" dirty="0"/>
              <a:t>Miss Sheard.</a:t>
            </a:r>
            <a:endParaRPr dirty="0"/>
          </a:p>
        </p:txBody>
      </p:sp>
      <p:sp>
        <p:nvSpPr>
          <p:cNvPr id="152" name="Shape 152"/>
          <p:cNvSpPr/>
          <p:nvPr/>
        </p:nvSpPr>
        <p:spPr>
          <a:xfrm>
            <a:off x="7638231" y="3992856"/>
            <a:ext cx="2779398" cy="55143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indent="12700">
              <a:spcBef>
                <a:spcPts val="900"/>
              </a:spcBef>
              <a:defRPr sz="1600" b="1">
                <a:latin typeface="Arial"/>
                <a:ea typeface="Arial"/>
                <a:cs typeface="Arial"/>
                <a:sym typeface="Arial"/>
              </a:defRPr>
            </a:pPr>
            <a:r>
              <a:rPr lang="en-GB" dirty="0"/>
              <a:t>Mr Kerrigan</a:t>
            </a:r>
            <a:endParaRPr spc="-5" dirty="0"/>
          </a:p>
          <a:p>
            <a:pPr indent="12700">
              <a:spcBef>
                <a:spcPts val="700"/>
              </a:spcBef>
              <a:defRPr sz="1400" b="1">
                <a:latin typeface="Arial"/>
                <a:ea typeface="Arial"/>
                <a:cs typeface="Arial"/>
                <a:sym typeface="Arial"/>
              </a:defRPr>
            </a:pPr>
            <a:r>
              <a:rPr lang="en-GB" sz="1400" dirty="0"/>
              <a:t>DofE Co-Ordinator/ Manager</a:t>
            </a:r>
            <a:endParaRPr sz="1400" dirty="0"/>
          </a:p>
        </p:txBody>
      </p:sp>
      <p:sp>
        <p:nvSpPr>
          <p:cNvPr id="153" name="Shape 153"/>
          <p:cNvSpPr/>
          <p:nvPr/>
        </p:nvSpPr>
        <p:spPr>
          <a:xfrm>
            <a:off x="6107503" y="4623758"/>
            <a:ext cx="4140622" cy="218008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R="13970" indent="60960">
              <a:spcBef>
                <a:spcPts val="100"/>
              </a:spcBef>
              <a:defRPr sz="1100" b="1">
                <a:latin typeface="Arial"/>
                <a:ea typeface="Arial"/>
                <a:cs typeface="Arial"/>
                <a:sym typeface="Arial"/>
              </a:defRPr>
            </a:pPr>
            <a:r>
              <a:rPr lang="en-GB" sz="1400" dirty="0"/>
              <a:t>I completed by DofE Bronze, Silver and Gold award. Being presented my Gold at St James Palace by Prince Philip in 2004. I have done expeditions walking, canoeing and rowing. For my other sections I did activities such as photography, kayaking and </a:t>
            </a:r>
            <a:r>
              <a:rPr lang="en-GB" sz="1400" dirty="0" err="1"/>
              <a:t>boatwork</a:t>
            </a:r>
            <a:r>
              <a:rPr lang="en-GB" sz="1400" dirty="0"/>
              <a:t>. </a:t>
            </a:r>
          </a:p>
          <a:p>
            <a:pPr marR="13970" indent="60960">
              <a:spcBef>
                <a:spcPts val="100"/>
              </a:spcBef>
              <a:defRPr sz="1100" b="1">
                <a:latin typeface="Arial"/>
                <a:ea typeface="Arial"/>
                <a:cs typeface="Arial"/>
                <a:sym typeface="Arial"/>
              </a:defRPr>
            </a:pPr>
            <a:r>
              <a:rPr lang="en-GB" sz="1400" dirty="0"/>
              <a:t>I am a Mountain Leader and DofE expedition assessor.</a:t>
            </a:r>
          </a:p>
          <a:p>
            <a:pPr marR="13970" indent="60960">
              <a:spcBef>
                <a:spcPts val="100"/>
              </a:spcBef>
              <a:defRPr sz="1100" b="1">
                <a:latin typeface="Arial"/>
                <a:ea typeface="Arial"/>
                <a:cs typeface="Arial"/>
                <a:sym typeface="Arial"/>
              </a:defRPr>
            </a:pPr>
            <a:r>
              <a:rPr lang="en-GB" sz="1400" dirty="0"/>
              <a:t>I have been helping young people achieve their Duke of Edinburgh award for 22 years.</a:t>
            </a:r>
          </a:p>
        </p:txBody>
      </p:sp>
      <p:sp>
        <p:nvSpPr>
          <p:cNvPr id="10" name="Shape 173">
            <a:extLst>
              <a:ext uri="{FF2B5EF4-FFF2-40B4-BE49-F238E27FC236}">
                <a16:creationId xmlns:a16="http://schemas.microsoft.com/office/drawing/2014/main" id="{A97D4FE1-04CC-4DBD-ACC4-AACFF57EAA1C}"/>
              </a:ext>
            </a:extLst>
          </p:cNvPr>
          <p:cNvSpPr/>
          <p:nvPr/>
        </p:nvSpPr>
        <p:spPr>
          <a:xfrm>
            <a:off x="7229287" y="6981630"/>
            <a:ext cx="3045466" cy="4005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36980">
              <a:spcBef>
                <a:spcPts val="100"/>
              </a:spcBef>
              <a:defRPr sz="1400" b="1">
                <a:latin typeface="Arial"/>
                <a:ea typeface="Arial"/>
                <a:cs typeface="Arial"/>
                <a:sym typeface="Arial"/>
              </a:defRPr>
            </a:pPr>
            <a:r>
              <a:t>The </a:t>
            </a:r>
            <a:r>
              <a:rPr spc="-5"/>
              <a:t>DofE </a:t>
            </a:r>
            <a:r>
              <a:t>is a</a:t>
            </a:r>
            <a:r>
              <a:rPr spc="-75"/>
              <a:t> </a:t>
            </a:r>
            <a:r>
              <a:rPr spc="-20"/>
              <a:t>charity.  </a:t>
            </a:r>
            <a:r>
              <a:rPr spc="-10"/>
              <a:t>Visit </a:t>
            </a:r>
            <a:r>
              <a:rPr spc="-5"/>
              <a:t>DofE.org </a:t>
            </a:r>
            <a:r>
              <a:t>for </a:t>
            </a:r>
            <a:r>
              <a:rPr spc="-5"/>
              <a:t>more</a:t>
            </a:r>
            <a:r>
              <a:rPr spc="-65"/>
              <a:t> </a:t>
            </a:r>
            <a:r>
              <a:t>information.</a:t>
            </a:r>
          </a:p>
        </p:txBody>
      </p:sp>
      <p:pic>
        <p:nvPicPr>
          <p:cNvPr id="11" name="Picture 10">
            <a:extLst>
              <a:ext uri="{FF2B5EF4-FFF2-40B4-BE49-F238E27FC236}">
                <a16:creationId xmlns:a16="http://schemas.microsoft.com/office/drawing/2014/main" id="{FD6F728E-2438-4554-B9A5-17F9255480DE}"/>
              </a:ext>
            </a:extLst>
          </p:cNvPr>
          <p:cNvPicPr>
            <a:picLocks noChangeAspect="1"/>
          </p:cNvPicPr>
          <p:nvPr/>
        </p:nvPicPr>
        <p:blipFill rotWithShape="1">
          <a:blip r:embed="rId4"/>
          <a:srcRect l="4122" t="22401" r="15672"/>
          <a:stretch/>
        </p:blipFill>
        <p:spPr>
          <a:xfrm>
            <a:off x="5504348" y="336009"/>
            <a:ext cx="4743777" cy="3442241"/>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3" y="10"/>
            <a:ext cx="10692009" cy="7559996"/>
          </a:xfrm>
          <a:prstGeom prst="rect">
            <a:avLst/>
          </a:pr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88" name="Shape 88"/>
          <p:cNvSpPr>
            <a:spLocks noGrp="1"/>
          </p:cNvSpPr>
          <p:nvPr>
            <p:ph type="title"/>
          </p:nvPr>
        </p:nvSpPr>
        <p:spPr>
          <a:xfrm>
            <a:off x="444497" y="278708"/>
            <a:ext cx="6055366" cy="756925"/>
          </a:xfrm>
          <a:prstGeom prst="rect">
            <a:avLst/>
          </a:prstGeom>
        </p:spPr>
        <p:txBody>
          <a:bodyPr>
            <a:normAutofit fontScale="90000"/>
          </a:bodyPr>
          <a:lstStyle/>
          <a:p>
            <a:pPr indent="12700">
              <a:spcBef>
                <a:spcPts val="100"/>
              </a:spcBef>
            </a:pPr>
            <a:r>
              <a:rPr lang="en-GB" dirty="0"/>
              <a:t>Start your DofE Today</a:t>
            </a:r>
            <a:endParaRPr spc="-100" dirty="0"/>
          </a:p>
        </p:txBody>
      </p:sp>
      <p:pic>
        <p:nvPicPr>
          <p:cNvPr id="2" name="Online Media 1" title="Bronze | start your DofE">
            <a:hlinkClick r:id="" action="ppaction://media"/>
            <a:extLst>
              <a:ext uri="{FF2B5EF4-FFF2-40B4-BE49-F238E27FC236}">
                <a16:creationId xmlns:a16="http://schemas.microsoft.com/office/drawing/2014/main" id="{9A00F1F2-47E6-41E8-B538-EC38AFF221BA}"/>
              </a:ext>
            </a:extLst>
          </p:cNvPr>
          <p:cNvPicPr>
            <a:picLocks noRot="1" noChangeAspect="1"/>
          </p:cNvPicPr>
          <p:nvPr>
            <a:videoFile r:link="rId1"/>
          </p:nvPr>
        </p:nvPicPr>
        <p:blipFill>
          <a:blip r:embed="rId4"/>
          <a:stretch>
            <a:fillRect/>
          </a:stretch>
        </p:blipFill>
        <p:spPr>
          <a:xfrm>
            <a:off x="674550" y="1454638"/>
            <a:ext cx="8775018" cy="4957885"/>
          </a:xfrm>
          <a:prstGeom prst="rect">
            <a:avLst/>
          </a:prstGeom>
        </p:spPr>
      </p:pic>
    </p:spTree>
    <p:extLst>
      <p:ext uri="{BB962C8B-B14F-4D97-AF65-F5344CB8AC3E}">
        <p14:creationId xmlns:p14="http://schemas.microsoft.com/office/powerpoint/2010/main" val="6003353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3834700" y="10"/>
            <a:ext cx="6857304"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0" name="Shape 80"/>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81" name="Shape 81"/>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2" name="Shape 82"/>
          <p:cNvSpPr>
            <a:spLocks noGrp="1"/>
          </p:cNvSpPr>
          <p:nvPr>
            <p:ph type="title"/>
          </p:nvPr>
        </p:nvSpPr>
        <p:spPr>
          <a:xfrm>
            <a:off x="444498" y="278708"/>
            <a:ext cx="4869820" cy="756925"/>
          </a:xfrm>
          <a:prstGeom prst="rect">
            <a:avLst/>
          </a:prstGeom>
        </p:spPr>
        <p:txBody>
          <a:bodyPr/>
          <a:lstStyle/>
          <a:p>
            <a:pPr indent="12700">
              <a:spcBef>
                <a:spcPts val="100"/>
              </a:spcBef>
              <a:defRPr sz="4300"/>
            </a:pPr>
            <a:r>
              <a:t>What is </a:t>
            </a:r>
            <a:r>
              <a:rPr spc="-100"/>
              <a:t>the DofE?</a:t>
            </a:r>
          </a:p>
        </p:txBody>
      </p:sp>
      <p:sp>
        <p:nvSpPr>
          <p:cNvPr id="83" name="Shape 83"/>
          <p:cNvSpPr/>
          <p:nvPr/>
        </p:nvSpPr>
        <p:spPr>
          <a:xfrm>
            <a:off x="444497" y="1496789"/>
            <a:ext cx="5506725" cy="3659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1245869" indent="12700">
              <a:spcBef>
                <a:spcPts val="100"/>
              </a:spcBef>
              <a:defRPr sz="2600" b="1">
                <a:latin typeface="Arial"/>
                <a:ea typeface="Arial"/>
                <a:cs typeface="Arial"/>
                <a:sym typeface="Arial"/>
              </a:defRPr>
            </a:pPr>
            <a:r>
              <a:t>The </a:t>
            </a:r>
            <a:r>
              <a:rPr spc="-5"/>
              <a:t>DofE </a:t>
            </a:r>
            <a:r>
              <a:t>is a</a:t>
            </a:r>
            <a:r>
              <a:rPr spc="-100"/>
              <a:t> </a:t>
            </a:r>
            <a:r>
              <a:t>life-changing  </a:t>
            </a:r>
            <a:r>
              <a:rPr spc="-5"/>
              <a:t>adventure.</a:t>
            </a:r>
          </a:p>
          <a:p>
            <a:pPr marR="5080" indent="12700">
              <a:spcBef>
                <a:spcPts val="2400"/>
              </a:spcBef>
              <a:defRPr sz="2600" b="1" spc="-65">
                <a:latin typeface="Arial"/>
                <a:ea typeface="Arial"/>
                <a:cs typeface="Arial"/>
                <a:sym typeface="Arial"/>
              </a:defRPr>
            </a:pPr>
            <a:r>
              <a:t>You </a:t>
            </a:r>
            <a:r>
              <a:rPr spc="-5"/>
              <a:t>make </a:t>
            </a:r>
            <a:r>
              <a:rPr spc="0"/>
              <a:t>it: The </a:t>
            </a:r>
            <a:r>
              <a:rPr spc="-5"/>
              <a:t>DofE </a:t>
            </a:r>
            <a:r>
              <a:rPr spc="0"/>
              <a:t>is </a:t>
            </a:r>
            <a:r>
              <a:rPr spc="-5"/>
              <a:t>as </a:t>
            </a:r>
            <a:r>
              <a:rPr spc="0"/>
              <a:t>unique  </a:t>
            </a:r>
            <a:r>
              <a:rPr spc="-5"/>
              <a:t>as you</a:t>
            </a:r>
            <a:r>
              <a:rPr spc="-10"/>
              <a:t> </a:t>
            </a:r>
            <a:r>
              <a:rPr spc="-5"/>
              <a:t>are</a:t>
            </a:r>
          </a:p>
          <a:p>
            <a:pPr marR="73660" indent="12700">
              <a:spcBef>
                <a:spcPts val="2400"/>
              </a:spcBef>
              <a:defRPr sz="2600" b="1">
                <a:latin typeface="Arial"/>
                <a:ea typeface="Arial"/>
                <a:cs typeface="Arial"/>
                <a:sym typeface="Arial"/>
              </a:defRPr>
            </a:pPr>
            <a:r>
              <a:t>Millions of </a:t>
            </a:r>
            <a:r>
              <a:rPr spc="-5"/>
              <a:t>young </a:t>
            </a:r>
            <a:r>
              <a:t>people in the</a:t>
            </a:r>
            <a:r>
              <a:rPr spc="-94"/>
              <a:t> </a:t>
            </a:r>
            <a:r>
              <a:rPr spc="-5"/>
              <a:t>UK  </a:t>
            </a:r>
            <a:r>
              <a:t>have </a:t>
            </a:r>
            <a:r>
              <a:rPr spc="-5"/>
              <a:t>already </a:t>
            </a:r>
            <a:r>
              <a:t>done their</a:t>
            </a:r>
            <a:r>
              <a:rPr spc="-35"/>
              <a:t> </a:t>
            </a:r>
            <a:r>
              <a:rPr spc="-5"/>
              <a:t>DofE.</a:t>
            </a:r>
          </a:p>
          <a:p>
            <a:pPr indent="12700">
              <a:spcBef>
                <a:spcPts val="2400"/>
              </a:spcBef>
              <a:defRPr sz="2600" b="1" spc="-5">
                <a:latin typeface="Arial"/>
                <a:ea typeface="Arial"/>
                <a:cs typeface="Arial"/>
                <a:sym typeface="Arial"/>
              </a:defRPr>
            </a:pPr>
            <a:r>
              <a:t>Now </a:t>
            </a:r>
            <a:r>
              <a:rPr spc="-25"/>
              <a:t>it’s </a:t>
            </a:r>
            <a:r>
              <a:t>your</a:t>
            </a:r>
            <a:r>
              <a:rPr spc="5"/>
              <a:t> </a:t>
            </a:r>
            <a:r>
              <a:rPr spc="0"/>
              <a:t>turn.</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3" y="10"/>
            <a:ext cx="10692009" cy="7559996"/>
          </a:xfrm>
          <a:prstGeom prst="rect">
            <a:avLst/>
          </a:pr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88" name="Shape 88"/>
          <p:cNvSpPr>
            <a:spLocks noGrp="1"/>
          </p:cNvSpPr>
          <p:nvPr>
            <p:ph type="title"/>
          </p:nvPr>
        </p:nvSpPr>
        <p:spPr>
          <a:xfrm>
            <a:off x="444497" y="278708"/>
            <a:ext cx="6055366" cy="756925"/>
          </a:xfrm>
          <a:prstGeom prst="rect">
            <a:avLst/>
          </a:prstGeom>
        </p:spPr>
        <p:txBody>
          <a:bodyPr/>
          <a:lstStyle/>
          <a:p>
            <a:pPr indent="12700">
              <a:spcBef>
                <a:spcPts val="100"/>
              </a:spcBef>
            </a:pPr>
            <a:r>
              <a:t>Introducing </a:t>
            </a:r>
            <a:r>
              <a:rPr spc="-100"/>
              <a:t>the DofE</a:t>
            </a:r>
          </a:p>
        </p:txBody>
      </p:sp>
      <p:pic>
        <p:nvPicPr>
          <p:cNvPr id="5" name="Online Media 3" title="DofE Welcome Film - 2021">
            <a:hlinkClick r:id="" action="ppaction://media"/>
            <a:extLst>
              <a:ext uri="{FF2B5EF4-FFF2-40B4-BE49-F238E27FC236}">
                <a16:creationId xmlns:a16="http://schemas.microsoft.com/office/drawing/2014/main" id="{F7677BCE-CEB0-44AE-A11D-F5F4B230C2C9}"/>
              </a:ext>
            </a:extLst>
          </p:cNvPr>
          <p:cNvPicPr>
            <a:picLocks noRot="1" noChangeAspect="1"/>
          </p:cNvPicPr>
          <p:nvPr>
            <a:videoFile r:link="rId1"/>
          </p:nvPr>
        </p:nvPicPr>
        <p:blipFill>
          <a:blip r:embed="rId4"/>
          <a:stretch>
            <a:fillRect/>
          </a:stretch>
        </p:blipFill>
        <p:spPr>
          <a:xfrm>
            <a:off x="750595" y="1524132"/>
            <a:ext cx="9192209" cy="519359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6.png"/>
          <p:cNvPicPr>
            <a:picLocks noChangeAspect="1"/>
          </p:cNvPicPr>
          <p:nvPr/>
        </p:nvPicPr>
        <p:blipFill>
          <a:blip r:embed="rId3"/>
          <a:stretch>
            <a:fillRect/>
          </a:stretch>
        </p:blipFill>
        <p:spPr>
          <a:xfrm>
            <a:off x="-9525" y="-8982"/>
            <a:ext cx="10712449" cy="7574463"/>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5574588" y="10"/>
            <a:ext cx="5117401"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9" name="Shape 99"/>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00" name="Shape 100"/>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1" name="Shape 101"/>
          <p:cNvSpPr>
            <a:spLocks noGrp="1"/>
          </p:cNvSpPr>
          <p:nvPr>
            <p:ph type="title"/>
          </p:nvPr>
        </p:nvSpPr>
        <p:spPr>
          <a:xfrm>
            <a:off x="444497" y="278708"/>
            <a:ext cx="6010916" cy="756925"/>
          </a:xfrm>
          <a:prstGeom prst="rect">
            <a:avLst/>
          </a:prstGeom>
        </p:spPr>
        <p:txBody>
          <a:bodyPr/>
          <a:lstStyle>
            <a:lvl1pPr indent="12700">
              <a:spcBef>
                <a:spcPts val="100"/>
              </a:spcBef>
              <a:defRPr spc="-100"/>
            </a:lvl1pPr>
          </a:lstStyle>
          <a:p>
            <a:r>
              <a:t>Volunteering section</a:t>
            </a:r>
          </a:p>
        </p:txBody>
      </p:sp>
      <p:sp>
        <p:nvSpPr>
          <p:cNvPr id="102" name="Shape 102"/>
          <p:cNvSpPr/>
          <p:nvPr/>
        </p:nvSpPr>
        <p:spPr>
          <a:xfrm>
            <a:off x="444500" y="1522189"/>
            <a:ext cx="5260975" cy="2956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spc="-69">
                <a:solidFill>
                  <a:srgbClr val="FFFFFF"/>
                </a:solidFill>
                <a:latin typeface="Arial"/>
                <a:ea typeface="Arial"/>
                <a:cs typeface="Arial"/>
                <a:sym typeface="Arial"/>
              </a:defRPr>
            </a:pPr>
            <a:r>
              <a:t>Take </a:t>
            </a:r>
            <a:r>
              <a:rPr spc="-5"/>
              <a:t>action </a:t>
            </a:r>
            <a:r>
              <a:rPr spc="-5">
                <a:solidFill>
                  <a:srgbClr val="000000"/>
                </a:solidFill>
              </a:rPr>
              <a:t>and make </a:t>
            </a:r>
            <a:r>
              <a:rPr spc="0">
                <a:solidFill>
                  <a:srgbClr val="000000"/>
                </a:solidFill>
              </a:rPr>
              <a:t>a  difference </a:t>
            </a:r>
            <a:r>
              <a:rPr spc="-5">
                <a:solidFill>
                  <a:srgbClr val="000000"/>
                </a:solidFill>
              </a:rPr>
              <a:t>to the</a:t>
            </a:r>
            <a:r>
              <a:rPr spc="-85">
                <a:solidFill>
                  <a:srgbClr val="000000"/>
                </a:solidFill>
              </a:rPr>
              <a:t> </a:t>
            </a:r>
            <a:r>
              <a:rPr spc="-5">
                <a:solidFill>
                  <a:srgbClr val="000000"/>
                </a:solidFill>
              </a:rPr>
              <a:t>causes  you care</a:t>
            </a:r>
            <a:r>
              <a:rPr spc="-20">
                <a:solidFill>
                  <a:srgbClr val="000000"/>
                </a:solidFill>
              </a:rPr>
              <a:t> </a:t>
            </a:r>
            <a:r>
              <a:rPr spc="-5">
                <a:solidFill>
                  <a:srgbClr val="000000"/>
                </a:solidFill>
              </a:rPr>
              <a:t>about</a:t>
            </a:r>
          </a:p>
          <a:p>
            <a:pPr marR="58418" indent="12700">
              <a:spcBef>
                <a:spcPts val="2400"/>
              </a:spcBef>
              <a:defRPr sz="3600" b="1" spc="-5">
                <a:solidFill>
                  <a:srgbClr val="FFFFFF"/>
                </a:solidFill>
                <a:latin typeface="Arial"/>
                <a:ea typeface="Arial"/>
                <a:cs typeface="Arial"/>
                <a:sym typeface="Arial"/>
              </a:defRPr>
            </a:pPr>
            <a:r>
              <a:t>Help </a:t>
            </a:r>
            <a:r>
              <a:rPr spc="0"/>
              <a:t>others </a:t>
            </a:r>
            <a:r>
              <a:rPr>
                <a:solidFill>
                  <a:srgbClr val="000000"/>
                </a:solidFill>
              </a:rPr>
              <a:t>and</a:t>
            </a:r>
            <a:r>
              <a:rPr spc="-95">
                <a:solidFill>
                  <a:srgbClr val="000000"/>
                </a:solidFill>
              </a:rPr>
              <a:t> </a:t>
            </a:r>
            <a:r>
              <a:rPr>
                <a:solidFill>
                  <a:srgbClr val="000000"/>
                </a:solidFill>
              </a:rPr>
              <a:t>change  things for the</a:t>
            </a:r>
            <a:r>
              <a:rPr spc="-20">
                <a:solidFill>
                  <a:srgbClr val="000000"/>
                </a:solidFill>
              </a:rPr>
              <a:t> </a:t>
            </a:r>
            <a:r>
              <a:rPr spc="0">
                <a:solidFill>
                  <a:srgbClr val="000000"/>
                </a:solidFill>
              </a:rPr>
              <a:t>better</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7" name="Shape 107"/>
          <p:cNvSpPr/>
          <p:nvPr/>
        </p:nvSpPr>
        <p:spPr>
          <a:xfrm>
            <a:off x="4936502" y="3743497"/>
            <a:ext cx="5755503" cy="3816506"/>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8" name="Shape 108"/>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09" name="Shape 109"/>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0" name="Shape 110"/>
          <p:cNvSpPr>
            <a:spLocks noGrp="1"/>
          </p:cNvSpPr>
          <p:nvPr>
            <p:ph type="title"/>
          </p:nvPr>
        </p:nvSpPr>
        <p:spPr>
          <a:xfrm>
            <a:off x="444497" y="278708"/>
            <a:ext cx="4801875" cy="756925"/>
          </a:xfrm>
          <a:prstGeom prst="rect">
            <a:avLst/>
          </a:prstGeom>
        </p:spPr>
        <p:txBody>
          <a:bodyPr/>
          <a:lstStyle/>
          <a:p>
            <a:pPr indent="12700">
              <a:spcBef>
                <a:spcPts val="100"/>
              </a:spcBef>
            </a:pPr>
            <a:r>
              <a:t>Physical</a:t>
            </a:r>
            <a:r>
              <a:rPr spc="-100"/>
              <a:t> section</a:t>
            </a:r>
          </a:p>
        </p:txBody>
      </p:sp>
      <p:sp>
        <p:nvSpPr>
          <p:cNvPr id="111" name="Shape 111"/>
          <p:cNvSpPr/>
          <p:nvPr/>
        </p:nvSpPr>
        <p:spPr>
          <a:xfrm>
            <a:off x="450583" y="1522190"/>
            <a:ext cx="7355852" cy="310341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R="5080" indent="12700">
              <a:spcBef>
                <a:spcPts val="100"/>
              </a:spcBef>
              <a:defRPr sz="3600" b="1" spc="-69">
                <a:solidFill>
                  <a:srgbClr val="FFFFFF"/>
                </a:solidFill>
                <a:latin typeface="Arial"/>
                <a:ea typeface="Arial"/>
                <a:cs typeface="Arial"/>
                <a:sym typeface="Arial"/>
              </a:defRPr>
            </a:pPr>
            <a:r>
              <a:rPr dirty="0"/>
              <a:t>Take </a:t>
            </a:r>
            <a:r>
              <a:rPr spc="0" dirty="0"/>
              <a:t>part </a:t>
            </a:r>
            <a:r>
              <a:rPr lang="en-GB" dirty="0"/>
              <a:t>in </a:t>
            </a:r>
            <a:r>
              <a:rPr lang="en-GB" dirty="0">
                <a:solidFill>
                  <a:schemeClr val="tx1"/>
                </a:solidFill>
              </a:rPr>
              <a:t>whatever</a:t>
            </a:r>
            <a:r>
              <a:rPr dirty="0"/>
              <a:t> </a:t>
            </a:r>
            <a:endParaRPr lang="en-US" dirty="0"/>
          </a:p>
          <a:p>
            <a:pPr marR="5080" indent="12700">
              <a:spcBef>
                <a:spcPts val="100"/>
              </a:spcBef>
              <a:defRPr sz="3600" b="1" spc="-69">
                <a:solidFill>
                  <a:srgbClr val="FFFFFF"/>
                </a:solidFill>
                <a:latin typeface="Arial"/>
                <a:ea typeface="Arial"/>
                <a:cs typeface="Arial"/>
                <a:sym typeface="Arial"/>
              </a:defRPr>
            </a:pPr>
            <a:r>
              <a:rPr spc="0" dirty="0">
                <a:solidFill>
                  <a:srgbClr val="000000"/>
                </a:solidFill>
              </a:rPr>
              <a:t>dance, </a:t>
            </a:r>
            <a:r>
              <a:rPr spc="-5" dirty="0">
                <a:solidFill>
                  <a:srgbClr val="000000"/>
                </a:solidFill>
              </a:rPr>
              <a:t>sport</a:t>
            </a:r>
            <a:r>
              <a:rPr lang="en-US" spc="-5" dirty="0"/>
              <a:t> </a:t>
            </a:r>
            <a:r>
              <a:rPr spc="0" dirty="0">
                <a:solidFill>
                  <a:srgbClr val="000000"/>
                </a:solidFill>
              </a:rPr>
              <a:t>or</a:t>
            </a:r>
            <a:r>
              <a:rPr lang="en-US" dirty="0"/>
              <a:t> </a:t>
            </a:r>
            <a:r>
              <a:rPr spc="-5" dirty="0">
                <a:solidFill>
                  <a:srgbClr val="000000"/>
                </a:solidFill>
              </a:rPr>
              <a:t>ﬁtness</a:t>
            </a:r>
            <a:r>
              <a:rPr spc="-5" dirty="0"/>
              <a:t> </a:t>
            </a:r>
            <a:endParaRPr lang="en-US" spc="-69" dirty="0">
              <a:solidFill>
                <a:srgbClr val="FFFFFF"/>
              </a:solidFill>
            </a:endParaRPr>
          </a:p>
          <a:p>
            <a:pPr marR="5080" indent="12700">
              <a:spcBef>
                <a:spcPts val="100"/>
              </a:spcBef>
              <a:defRPr sz="3600" b="1" spc="-69">
                <a:solidFill>
                  <a:srgbClr val="FFFFFF"/>
                </a:solidFill>
                <a:latin typeface="Arial"/>
                <a:ea typeface="Arial"/>
                <a:cs typeface="Arial"/>
                <a:sym typeface="Arial"/>
              </a:defRPr>
            </a:pPr>
            <a:r>
              <a:rPr spc="-5" dirty="0">
                <a:solidFill>
                  <a:srgbClr val="000000"/>
                </a:solidFill>
              </a:rPr>
              <a:t>activity you </a:t>
            </a:r>
            <a:r>
              <a:rPr spc="0" dirty="0">
                <a:solidFill>
                  <a:srgbClr val="000000"/>
                </a:solidFill>
              </a:rPr>
              <a:t>would like</a:t>
            </a:r>
            <a:r>
              <a:rPr spc="-90" dirty="0"/>
              <a:t> </a:t>
            </a:r>
            <a:endParaRPr/>
          </a:p>
          <a:p>
            <a:pPr marR="561975" indent="12700">
              <a:spcBef>
                <a:spcPts val="2400"/>
              </a:spcBef>
              <a:defRPr sz="3600" b="1">
                <a:solidFill>
                  <a:srgbClr val="FFFFFF"/>
                </a:solidFill>
                <a:latin typeface="Arial"/>
                <a:ea typeface="Arial"/>
                <a:cs typeface="Arial"/>
                <a:sym typeface="Arial"/>
              </a:defRPr>
            </a:pPr>
            <a:r>
              <a:rPr dirty="0"/>
              <a:t>Get </a:t>
            </a:r>
            <a:r>
              <a:rPr spc="-5" dirty="0"/>
              <a:t>ﬁtter </a:t>
            </a:r>
            <a:r>
              <a:rPr spc="-5" dirty="0">
                <a:solidFill>
                  <a:srgbClr val="000000"/>
                </a:solidFill>
              </a:rPr>
              <a:t>and </a:t>
            </a:r>
            <a:r>
              <a:rPr dirty="0">
                <a:solidFill>
                  <a:srgbClr val="000000"/>
                </a:solidFill>
              </a:rPr>
              <a:t>have</a:t>
            </a:r>
            <a:r>
              <a:rPr spc="-85" dirty="0">
                <a:solidFill>
                  <a:srgbClr val="000000"/>
                </a:solidFill>
              </a:rPr>
              <a:t> </a:t>
            </a:r>
            <a:r>
              <a:rPr spc="-5" dirty="0">
                <a:solidFill>
                  <a:srgbClr val="000000"/>
                </a:solidFill>
              </a:rPr>
              <a:t>fun</a:t>
            </a:r>
            <a:r>
              <a:rPr lang="en-GB" spc="-5" dirty="0"/>
              <a:t> </a:t>
            </a:r>
            <a:br>
              <a:rPr lang="en-GB" spc="-5" dirty="0"/>
            </a:br>
            <a:r>
              <a:rPr spc="-5" dirty="0">
                <a:solidFill>
                  <a:srgbClr val="000000"/>
                </a:solidFill>
              </a:rPr>
              <a:t>along the</a:t>
            </a:r>
            <a:r>
              <a:rPr spc="-15" dirty="0">
                <a:solidFill>
                  <a:srgbClr val="000000"/>
                </a:solidFill>
              </a:rPr>
              <a:t> </a:t>
            </a:r>
            <a:r>
              <a:rPr dirty="0">
                <a:solidFill>
                  <a:srgbClr val="000000"/>
                </a:solidFill>
              </a:rPr>
              <a:t>way!</a:t>
            </a:r>
            <a:endParaRPr dirty="0"/>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6" name="Shape 116"/>
          <p:cNvSpPr/>
          <p:nvPr/>
        </p:nvSpPr>
        <p:spPr>
          <a:xfrm>
            <a:off x="5434901" y="3773922"/>
            <a:ext cx="5257101" cy="3786086"/>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7" name="Shape 117"/>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18" name="Shape 118"/>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9" name="Shape 119"/>
          <p:cNvSpPr>
            <a:spLocks noGrp="1"/>
          </p:cNvSpPr>
          <p:nvPr>
            <p:ph type="title"/>
          </p:nvPr>
        </p:nvSpPr>
        <p:spPr>
          <a:xfrm>
            <a:off x="444497" y="278708"/>
            <a:ext cx="3836039" cy="756925"/>
          </a:xfrm>
          <a:prstGeom prst="rect">
            <a:avLst/>
          </a:prstGeom>
        </p:spPr>
        <p:txBody>
          <a:bodyPr/>
          <a:lstStyle/>
          <a:p>
            <a:pPr indent="12700">
              <a:spcBef>
                <a:spcPts val="100"/>
              </a:spcBef>
              <a:defRPr spc="-100"/>
            </a:pPr>
            <a:r>
              <a:t>Skills</a:t>
            </a:r>
            <a:r>
              <a:rPr spc="-200"/>
              <a:t> </a:t>
            </a:r>
            <a:r>
              <a:t>section</a:t>
            </a:r>
          </a:p>
        </p:txBody>
      </p:sp>
      <p:sp>
        <p:nvSpPr>
          <p:cNvPr id="120" name="Shape 120"/>
          <p:cNvSpPr/>
          <p:nvPr/>
        </p:nvSpPr>
        <p:spPr>
          <a:xfrm>
            <a:off x="444500" y="1522190"/>
            <a:ext cx="5967730" cy="34902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712" indent="12700">
              <a:spcBef>
                <a:spcPts val="100"/>
              </a:spcBef>
              <a:defRPr sz="3600" b="1" spc="-95">
                <a:solidFill>
                  <a:srgbClr val="FFFFFF"/>
                </a:solidFill>
                <a:latin typeface="Arial"/>
                <a:ea typeface="Arial"/>
                <a:cs typeface="Arial"/>
                <a:sym typeface="Arial"/>
              </a:defRPr>
            </a:pPr>
            <a:r>
              <a:t>Devote </a:t>
            </a:r>
            <a:r>
              <a:rPr spc="-100"/>
              <a:t>yourself </a:t>
            </a:r>
            <a:r>
              <a:rPr spc="-55">
                <a:solidFill>
                  <a:srgbClr val="000000"/>
                </a:solidFill>
              </a:rPr>
              <a:t>to</a:t>
            </a:r>
            <a:r>
              <a:rPr spc="-515">
                <a:solidFill>
                  <a:srgbClr val="000000"/>
                </a:solidFill>
              </a:rPr>
              <a:t> </a:t>
            </a:r>
            <a:r>
              <a:rPr spc="-110">
                <a:solidFill>
                  <a:srgbClr val="000000"/>
                </a:solidFill>
              </a:rPr>
              <a:t>improving  </a:t>
            </a:r>
            <a:r>
              <a:rPr spc="-60">
                <a:solidFill>
                  <a:srgbClr val="000000"/>
                </a:solidFill>
              </a:rPr>
              <a:t>your </a:t>
            </a:r>
            <a:r>
              <a:rPr spc="-65">
                <a:solidFill>
                  <a:srgbClr val="000000"/>
                </a:solidFill>
              </a:rPr>
              <a:t>skills </a:t>
            </a:r>
            <a:r>
              <a:rPr spc="-40">
                <a:solidFill>
                  <a:srgbClr val="000000"/>
                </a:solidFill>
              </a:rPr>
              <a:t>in </a:t>
            </a:r>
            <a:r>
              <a:rPr spc="-50">
                <a:solidFill>
                  <a:srgbClr val="000000"/>
                </a:solidFill>
              </a:rPr>
              <a:t>the </a:t>
            </a:r>
            <a:r>
              <a:rPr spc="-65">
                <a:solidFill>
                  <a:srgbClr val="000000"/>
                </a:solidFill>
              </a:rPr>
              <a:t>things </a:t>
            </a:r>
            <a:r>
              <a:rPr spc="-75">
                <a:solidFill>
                  <a:srgbClr val="000000"/>
                </a:solidFill>
              </a:rPr>
              <a:t>you  </a:t>
            </a:r>
            <a:r>
              <a:rPr spc="-30">
                <a:solidFill>
                  <a:srgbClr val="000000"/>
                </a:solidFill>
              </a:rPr>
              <a:t>love </a:t>
            </a:r>
            <a:r>
              <a:rPr spc="-20">
                <a:solidFill>
                  <a:srgbClr val="000000"/>
                </a:solidFill>
              </a:rPr>
              <a:t>to</a:t>
            </a:r>
            <a:r>
              <a:rPr spc="-125">
                <a:solidFill>
                  <a:srgbClr val="000000"/>
                </a:solidFill>
              </a:rPr>
              <a:t> </a:t>
            </a:r>
            <a:r>
              <a:rPr spc="-40">
                <a:solidFill>
                  <a:srgbClr val="000000"/>
                </a:solidFill>
              </a:rPr>
              <a:t>do</a:t>
            </a:r>
          </a:p>
          <a:p>
            <a:pPr marR="843280" indent="12700">
              <a:spcBef>
                <a:spcPts val="2400"/>
              </a:spcBef>
              <a:defRPr sz="3600" b="1" spc="-34">
                <a:solidFill>
                  <a:srgbClr val="FFFFFF"/>
                </a:solidFill>
                <a:latin typeface="Arial"/>
                <a:ea typeface="Arial"/>
                <a:cs typeface="Arial"/>
                <a:sym typeface="Arial"/>
              </a:defRPr>
            </a:pPr>
            <a:r>
              <a:t>Discover </a:t>
            </a:r>
            <a:r>
              <a:rPr spc="-25">
                <a:solidFill>
                  <a:srgbClr val="000000"/>
                </a:solidFill>
              </a:rPr>
              <a:t>new </a:t>
            </a:r>
            <a:r>
              <a:rPr spc="-40">
                <a:solidFill>
                  <a:srgbClr val="000000"/>
                </a:solidFill>
              </a:rPr>
              <a:t>passions  </a:t>
            </a:r>
            <a:r>
              <a:rPr spc="-30">
                <a:solidFill>
                  <a:srgbClr val="000000"/>
                </a:solidFill>
              </a:rPr>
              <a:t>and develop </a:t>
            </a:r>
            <a:r>
              <a:rPr>
                <a:solidFill>
                  <a:srgbClr val="000000"/>
                </a:solidFill>
              </a:rPr>
              <a:t>talents</a:t>
            </a:r>
            <a:r>
              <a:rPr spc="-250">
                <a:solidFill>
                  <a:srgbClr val="000000"/>
                </a:solidFill>
              </a:rPr>
              <a:t> </a:t>
            </a:r>
            <a:r>
              <a:rPr spc="-40">
                <a:solidFill>
                  <a:srgbClr val="000000"/>
                </a:solidFill>
              </a:rPr>
              <a:t>you  </a:t>
            </a:r>
            <a:r>
              <a:rPr spc="-30">
                <a:solidFill>
                  <a:srgbClr val="000000"/>
                </a:solidFill>
              </a:rPr>
              <a:t>didn’t know you</a:t>
            </a:r>
            <a:r>
              <a:rPr spc="-195">
                <a:solidFill>
                  <a:srgbClr val="000000"/>
                </a:solidFill>
              </a:rPr>
              <a:t> </a:t>
            </a:r>
            <a:r>
              <a:rPr spc="-40">
                <a:solidFill>
                  <a:srgbClr val="000000"/>
                </a:solidFill>
              </a:rPr>
              <a:t>had</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5574588" y="11"/>
            <a:ext cx="5117401"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5" name="Shape 125"/>
          <p:cNvSpPr/>
          <p:nvPr/>
        </p:nvSpPr>
        <p:spPr>
          <a:xfrm>
            <a:off x="5396801" y="3773922"/>
            <a:ext cx="52952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6" name="Shape 126"/>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27" name="Shape 127"/>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8" name="Shape 128"/>
          <p:cNvSpPr>
            <a:spLocks noGrp="1"/>
          </p:cNvSpPr>
          <p:nvPr>
            <p:ph type="title"/>
          </p:nvPr>
        </p:nvSpPr>
        <p:spPr>
          <a:xfrm>
            <a:off x="444498" y="278708"/>
            <a:ext cx="3141984" cy="756925"/>
          </a:xfrm>
          <a:prstGeom prst="rect">
            <a:avLst/>
          </a:prstGeom>
        </p:spPr>
        <p:txBody>
          <a:bodyPr/>
          <a:lstStyle>
            <a:lvl1pPr indent="12700">
              <a:spcBef>
                <a:spcPts val="100"/>
              </a:spcBef>
            </a:lvl1pPr>
          </a:lstStyle>
          <a:p>
            <a:r>
              <a:t>Expedition</a:t>
            </a:r>
          </a:p>
        </p:txBody>
      </p:sp>
      <p:sp>
        <p:nvSpPr>
          <p:cNvPr id="129" name="Shape 129"/>
          <p:cNvSpPr/>
          <p:nvPr/>
        </p:nvSpPr>
        <p:spPr>
          <a:xfrm>
            <a:off x="444500" y="1522189"/>
            <a:ext cx="5870575" cy="2956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a:solidFill>
                  <a:srgbClr val="FFFFFF"/>
                </a:solidFill>
                <a:latin typeface="Arial"/>
                <a:ea typeface="Arial"/>
                <a:cs typeface="Arial"/>
                <a:sym typeface="Arial"/>
              </a:defRPr>
            </a:pPr>
            <a:r>
              <a:t>Explore </a:t>
            </a:r>
            <a:r>
              <a:rPr spc="-5">
                <a:solidFill>
                  <a:srgbClr val="000000"/>
                </a:solidFill>
              </a:rPr>
              <a:t>the </a:t>
            </a:r>
            <a:r>
              <a:rPr>
                <a:solidFill>
                  <a:srgbClr val="000000"/>
                </a:solidFill>
              </a:rPr>
              <a:t>great</a:t>
            </a:r>
            <a:r>
              <a:rPr spc="-90">
                <a:solidFill>
                  <a:srgbClr val="000000"/>
                </a:solidFill>
              </a:rPr>
              <a:t> </a:t>
            </a:r>
            <a:r>
              <a:rPr>
                <a:solidFill>
                  <a:srgbClr val="000000"/>
                </a:solidFill>
              </a:rPr>
              <a:t>outdoors  </a:t>
            </a:r>
            <a:r>
              <a:rPr spc="-5">
                <a:solidFill>
                  <a:srgbClr val="000000"/>
                </a:solidFill>
              </a:rPr>
              <a:t>and spend </a:t>
            </a:r>
            <a:r>
              <a:rPr>
                <a:solidFill>
                  <a:srgbClr val="000000"/>
                </a:solidFill>
              </a:rPr>
              <a:t>a night </a:t>
            </a:r>
            <a:r>
              <a:rPr spc="-5">
                <a:solidFill>
                  <a:srgbClr val="000000"/>
                </a:solidFill>
              </a:rPr>
              <a:t>away  from </a:t>
            </a:r>
            <a:r>
              <a:rPr>
                <a:solidFill>
                  <a:srgbClr val="000000"/>
                </a:solidFill>
              </a:rPr>
              <a:t>home</a:t>
            </a:r>
          </a:p>
          <a:p>
            <a:pPr marR="1175385" indent="12700">
              <a:spcBef>
                <a:spcPts val="2400"/>
              </a:spcBef>
              <a:defRPr sz="3600" b="1" spc="-5">
                <a:solidFill>
                  <a:srgbClr val="FFFFFF"/>
                </a:solidFill>
                <a:latin typeface="Arial"/>
                <a:ea typeface="Arial"/>
                <a:cs typeface="Arial"/>
                <a:sym typeface="Arial"/>
              </a:defRPr>
            </a:pPr>
            <a:r>
              <a:t>Create </a:t>
            </a:r>
            <a:r>
              <a:rPr>
                <a:solidFill>
                  <a:srgbClr val="000000"/>
                </a:solidFill>
              </a:rPr>
              <a:t>memories</a:t>
            </a:r>
            <a:r>
              <a:rPr spc="-90">
                <a:solidFill>
                  <a:srgbClr val="000000"/>
                </a:solidFill>
              </a:rPr>
              <a:t> </a:t>
            </a:r>
            <a:r>
              <a:rPr>
                <a:solidFill>
                  <a:srgbClr val="000000"/>
                </a:solidFill>
              </a:rPr>
              <a:t>that  </a:t>
            </a:r>
            <a:r>
              <a:rPr spc="0">
                <a:solidFill>
                  <a:srgbClr val="000000"/>
                </a:solidFill>
              </a:rPr>
              <a:t>will last a</a:t>
            </a:r>
            <a:r>
              <a:rPr spc="-34">
                <a:solidFill>
                  <a:srgbClr val="000000"/>
                </a:solidFill>
              </a:rPr>
              <a:t> </a:t>
            </a:r>
            <a:r>
              <a:rPr spc="0">
                <a:solidFill>
                  <a:srgbClr val="000000"/>
                </a:solidFill>
              </a:rPr>
              <a:t>lifetime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444500" y="278708"/>
            <a:ext cx="8978900" cy="756925"/>
          </a:xfrm>
          <a:prstGeom prst="rect">
            <a:avLst/>
          </a:prstGeom>
        </p:spPr>
        <p:txBody>
          <a:bodyPr/>
          <a:lstStyle/>
          <a:p>
            <a:pPr indent="12700">
              <a:spcBef>
                <a:spcPts val="100"/>
              </a:spcBef>
              <a:defRPr spc="-100"/>
            </a:pPr>
            <a:r>
              <a:t>Your Welcome </a:t>
            </a:r>
            <a:r>
              <a:rPr spc="0"/>
              <a:t>Pack </a:t>
            </a:r>
            <a:r>
              <a:t>and</a:t>
            </a:r>
            <a:r>
              <a:rPr spc="0"/>
              <a:t> </a:t>
            </a:r>
            <a:r>
              <a:t>eDofE</a:t>
            </a:r>
          </a:p>
        </p:txBody>
      </p:sp>
      <p:sp>
        <p:nvSpPr>
          <p:cNvPr id="134" name="Shape 134"/>
          <p:cNvSpPr/>
          <p:nvPr/>
        </p:nvSpPr>
        <p:spPr>
          <a:xfrm>
            <a:off x="5346000" y="1276806"/>
            <a:ext cx="4888804"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5" name="Shape 135"/>
          <p:cNvSpPr/>
          <p:nvPr/>
        </p:nvSpPr>
        <p:spPr>
          <a:xfrm>
            <a:off x="457197" y="1276806"/>
            <a:ext cx="4888807"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6" name="Shape 136"/>
          <p:cNvSpPr/>
          <p:nvPr/>
        </p:nvSpPr>
        <p:spPr>
          <a:xfrm>
            <a:off x="457198" y="1276806"/>
            <a:ext cx="2396570" cy="5826000"/>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7" name="Shape 137"/>
          <p:cNvSpPr/>
          <p:nvPr/>
        </p:nvSpPr>
        <p:spPr>
          <a:xfrm>
            <a:off x="2853763" y="958048"/>
            <a:ext cx="7838239" cy="432857"/>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8" name="Shape 138"/>
          <p:cNvSpPr/>
          <p:nvPr/>
        </p:nvSpPr>
        <p:spPr>
          <a:xfrm>
            <a:off x="9818460" y="1384399"/>
            <a:ext cx="873544" cy="60827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9" name="Shape 139"/>
          <p:cNvSpPr/>
          <p:nvPr/>
        </p:nvSpPr>
        <p:spPr>
          <a:xfrm>
            <a:off x="2853763" y="7102805"/>
            <a:ext cx="6971205" cy="364327"/>
          </a:xfrm>
          <a:prstGeom prst="rect">
            <a:avLst/>
          </a:prstGeom>
          <a:blipFill>
            <a:blip r:embed="rId6"/>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0" name="Shape 140"/>
          <p:cNvSpPr/>
          <p:nvPr/>
        </p:nvSpPr>
        <p:spPr>
          <a:xfrm>
            <a:off x="5346000" y="1276806"/>
            <a:ext cx="3157616" cy="3140815"/>
          </a:xfrm>
          <a:prstGeom prst="rect">
            <a:avLst/>
          </a:prstGeom>
          <a:blipFill>
            <a:blip r:embed="rId7"/>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1" name="Shape 141"/>
          <p:cNvSpPr/>
          <p:nvPr/>
        </p:nvSpPr>
        <p:spPr>
          <a:xfrm>
            <a:off x="8497123" y="1276806"/>
            <a:ext cx="1737681" cy="5826000"/>
          </a:xfrm>
          <a:prstGeom prst="rect">
            <a:avLst/>
          </a:prstGeom>
          <a:blipFill>
            <a:blip r:embed="rId8"/>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2" name="Shape 142"/>
          <p:cNvSpPr/>
          <p:nvPr/>
        </p:nvSpPr>
        <p:spPr>
          <a:xfrm>
            <a:off x="5346000" y="4411112"/>
            <a:ext cx="3157616" cy="2691692"/>
          </a:xfrm>
          <a:prstGeom prst="rect">
            <a:avLst/>
          </a:prstGeom>
          <a:blipFill>
            <a:blip r:embed="rId9"/>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3" name="Shape 143"/>
          <p:cNvSpPr/>
          <p:nvPr/>
        </p:nvSpPr>
        <p:spPr>
          <a:xfrm>
            <a:off x="2853763" y="1276806"/>
            <a:ext cx="2492251" cy="5826000"/>
          </a:xfrm>
          <a:prstGeom prst="rect">
            <a:avLst/>
          </a:prstGeom>
          <a:blipFill>
            <a:blip r:embed="rId10"/>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2B752C25E67D4AA12F067C94846FB8" ma:contentTypeVersion="13" ma:contentTypeDescription="Create a new document." ma:contentTypeScope="" ma:versionID="22fd4c2cf55af67b7c79c728b441c0b3">
  <xsd:schema xmlns:xsd="http://www.w3.org/2001/XMLSchema" xmlns:xs="http://www.w3.org/2001/XMLSchema" xmlns:p="http://schemas.microsoft.com/office/2006/metadata/properties" xmlns:ns2="41f02d6c-89e7-4d03-a938-923f42ee6128" xmlns:ns3="eb01a1ff-6d57-42c6-a43b-b06244fb14d9" targetNamespace="http://schemas.microsoft.com/office/2006/metadata/properties" ma:root="true" ma:fieldsID="a48003f80655cd7db4681016a7b75d7e" ns2:_="" ns3:_="">
    <xsd:import namespace="41f02d6c-89e7-4d03-a938-923f42ee6128"/>
    <xsd:import namespace="eb01a1ff-6d57-42c6-a43b-b06244fb14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02d6c-89e7-4d03-a938-923f42ee61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01a1ff-6d57-42c6-a43b-b06244fb14d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32A192-9ED6-47A9-B930-C9CB0F09EBC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51097D2-CDB9-4E97-A1D8-24BD2F6CADDE}">
  <ds:schemaRefs>
    <ds:schemaRef ds:uri="http://schemas.microsoft.com/sharepoint/v3/contenttype/forms"/>
  </ds:schemaRefs>
</ds:datastoreItem>
</file>

<file path=customXml/itemProps3.xml><?xml version="1.0" encoding="utf-8"?>
<ds:datastoreItem xmlns:ds="http://schemas.openxmlformats.org/officeDocument/2006/customXml" ds:itemID="{3B598BAA-3D96-4EBD-AEB3-1543659C10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02d6c-89e7-4d03-a938-923f42ee6128"/>
    <ds:schemaRef ds:uri="eb01a1ff-6d57-42c6-a43b-b06244fb14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TotalTime>
  <Words>1226</Words>
  <Application>Microsoft Office PowerPoint</Application>
  <PresentationFormat>Custom</PresentationFormat>
  <Paragraphs>116</Paragraphs>
  <Slides>11</Slides>
  <Notes>10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Helvetica</vt:lpstr>
      <vt:lpstr>Helvetica Neue</vt:lpstr>
      <vt:lpstr>Office Theme</vt:lpstr>
      <vt:lpstr>PowerPoint Presentation</vt:lpstr>
      <vt:lpstr>What is the DofE?</vt:lpstr>
      <vt:lpstr>Introducing the DofE</vt:lpstr>
      <vt:lpstr>PowerPoint Presentation</vt:lpstr>
      <vt:lpstr>Volunteering section</vt:lpstr>
      <vt:lpstr>Physical section</vt:lpstr>
      <vt:lpstr>Skills section</vt:lpstr>
      <vt:lpstr>Expedition</vt:lpstr>
      <vt:lpstr>Your Welcome Pack and eDofE</vt:lpstr>
      <vt:lpstr>Getting started</vt:lpstr>
      <vt:lpstr>Start your DofE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Dickie</dc:creator>
  <cp:lastModifiedBy>Staff - Gareth Kerrigan</cp:lastModifiedBy>
  <cp:revision>25</cp:revision>
  <dcterms:modified xsi:type="dcterms:W3CDTF">2024-12-04T14:36:12Z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0x010100C02B752C25E67D4AA12F067C94846FB8</vt:lpwstr>
  </property>
</Properties>
</file>