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8"/>
  </p:notesMasterIdLst>
  <p:sldIdLst>
    <p:sldId id="256" r:id="rId5"/>
    <p:sldId id="267" r:id="rId6"/>
    <p:sldId id="257" r:id="rId7"/>
    <p:sldId id="258" r:id="rId8"/>
    <p:sldId id="259" r:id="rId9"/>
    <p:sldId id="266" r:id="rId10"/>
    <p:sldId id="260" r:id="rId11"/>
    <p:sldId id="261" r:id="rId12"/>
    <p:sldId id="262" r:id="rId13"/>
    <p:sldId id="263" r:id="rId14"/>
    <p:sldId id="268" r:id="rId15"/>
    <p:sldId id="264" r:id="rId16"/>
    <p:sldId id="265" r:id="rId17"/>
  </p:sldIdLst>
  <p:sldSz cx="10693400" cy="7556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102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9" name="Shape 69"/>
          <p:cNvSpPr>
            <a:spLocks noGrp="1" noRot="1" noChangeAspect="1"/>
          </p:cNvSpPr>
          <p:nvPr>
            <p:ph type="sldImg"/>
          </p:nvPr>
        </p:nvSpPr>
        <p:spPr>
          <a:xfrm>
            <a:off x="1143000" y="685800"/>
            <a:ext cx="4572000" cy="3429000"/>
          </a:xfrm>
          <a:prstGeom prst="rect">
            <a:avLst/>
          </a:prstGeom>
        </p:spPr>
        <p:txBody>
          <a:bodyPr/>
          <a:lstStyle/>
          <a:p>
            <a:endParaRPr/>
          </a:p>
        </p:txBody>
      </p:sp>
      <p:sp>
        <p:nvSpPr>
          <p:cNvPr id="70" name="Shape 7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Helvetica Neue"/>
      </a:defRPr>
    </a:lvl1pPr>
    <a:lvl2pPr indent="228600" latinLnBrk="0">
      <a:defRPr sz="1200">
        <a:latin typeface="+mj-lt"/>
        <a:ea typeface="+mj-ea"/>
        <a:cs typeface="+mj-cs"/>
        <a:sym typeface="Helvetica Neue"/>
      </a:defRPr>
    </a:lvl2pPr>
    <a:lvl3pPr indent="457200" latinLnBrk="0">
      <a:defRPr sz="1200">
        <a:latin typeface="+mj-lt"/>
        <a:ea typeface="+mj-ea"/>
        <a:cs typeface="+mj-cs"/>
        <a:sym typeface="Helvetica Neue"/>
      </a:defRPr>
    </a:lvl3pPr>
    <a:lvl4pPr indent="685800" latinLnBrk="0">
      <a:defRPr sz="1200">
        <a:latin typeface="+mj-lt"/>
        <a:ea typeface="+mj-ea"/>
        <a:cs typeface="+mj-cs"/>
        <a:sym typeface="Helvetica Neue"/>
      </a:defRPr>
    </a:lvl4pPr>
    <a:lvl5pPr indent="914400" latinLnBrk="0">
      <a:defRPr sz="1200">
        <a:latin typeface="+mj-lt"/>
        <a:ea typeface="+mj-ea"/>
        <a:cs typeface="+mj-cs"/>
        <a:sym typeface="Helvetica Neue"/>
      </a:defRPr>
    </a:lvl5pPr>
    <a:lvl6pPr indent="1143000" latinLnBrk="0">
      <a:defRPr sz="1200">
        <a:latin typeface="+mj-lt"/>
        <a:ea typeface="+mj-ea"/>
        <a:cs typeface="+mj-cs"/>
        <a:sym typeface="Helvetica Neue"/>
      </a:defRPr>
    </a:lvl6pPr>
    <a:lvl7pPr indent="1371600" latinLnBrk="0">
      <a:defRPr sz="1200">
        <a:latin typeface="+mj-lt"/>
        <a:ea typeface="+mj-ea"/>
        <a:cs typeface="+mj-cs"/>
        <a:sym typeface="Helvetica Neue"/>
      </a:defRPr>
    </a:lvl7pPr>
    <a:lvl8pPr indent="1600200" latinLnBrk="0">
      <a:defRPr sz="1200">
        <a:latin typeface="+mj-lt"/>
        <a:ea typeface="+mj-ea"/>
        <a:cs typeface="+mj-cs"/>
        <a:sym typeface="Helvetica Neue"/>
      </a:defRPr>
    </a:lvl8pPr>
    <a:lvl9pPr indent="1828800" latinLnBrk="0">
      <a:defRPr sz="1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Shape 82"/>
          <p:cNvSpPr>
            <a:spLocks noGrp="1" noRot="1" noChangeAspect="1"/>
          </p:cNvSpPr>
          <p:nvPr>
            <p:ph type="sldImg"/>
          </p:nvPr>
        </p:nvSpPr>
        <p:spPr>
          <a:xfrm>
            <a:off x="1003300" y="685800"/>
            <a:ext cx="4851400" cy="3429000"/>
          </a:xfrm>
          <a:prstGeom prst="rect">
            <a:avLst/>
          </a:prstGeom>
        </p:spPr>
        <p:txBody>
          <a:bodyPr/>
          <a:lstStyle/>
          <a:p>
            <a:endParaRPr/>
          </a:p>
        </p:txBody>
      </p:sp>
      <p:sp>
        <p:nvSpPr>
          <p:cNvPr id="83" name="Shape 83"/>
          <p:cNvSpPr>
            <a:spLocks noGrp="1"/>
          </p:cNvSpPr>
          <p:nvPr>
            <p:ph type="body" sz="quarter" idx="1"/>
          </p:nvPr>
        </p:nvSpPr>
        <p:spPr>
          <a:prstGeom prst="rect">
            <a:avLst/>
          </a:prstGeom>
        </p:spPr>
        <p:txBody>
          <a:bodyPr/>
          <a:lstStyle/>
          <a:p>
            <a:pPr>
              <a:defRPr>
                <a:latin typeface="Arial"/>
                <a:ea typeface="Arial"/>
                <a:cs typeface="Arial"/>
                <a:sym typeface="Arial"/>
              </a:defRPr>
            </a:pPr>
            <a:r>
              <a:t>The DofE is a life-changing adventure which will help you develop the skills you need for your future life and work.   </a:t>
            </a:r>
          </a:p>
          <a:p>
            <a:pPr>
              <a:defRPr>
                <a:latin typeface="Arial"/>
                <a:ea typeface="Arial"/>
                <a:cs typeface="Arial"/>
                <a:sym typeface="Arial"/>
              </a:defRPr>
            </a:pPr>
            <a:endParaRPr/>
          </a:p>
          <a:p>
            <a:pPr>
              <a:defRPr>
                <a:latin typeface="Arial"/>
                <a:ea typeface="Arial"/>
                <a:cs typeface="Arial"/>
                <a:sym typeface="Arial"/>
              </a:defRPr>
            </a:pPr>
            <a:r>
              <a:t>The DofE gives you the chance to discover just how much you’re capable of. </a:t>
            </a:r>
          </a:p>
          <a:p>
            <a:pPr>
              <a:defRPr>
                <a:latin typeface="Arial"/>
                <a:ea typeface="Arial"/>
                <a:cs typeface="Arial"/>
                <a:sym typeface="Arial"/>
              </a:defRPr>
            </a:pPr>
            <a:endParaRPr/>
          </a:p>
          <a:p>
            <a:pPr>
              <a:defRPr>
                <a:latin typeface="Arial"/>
                <a:ea typeface="Arial"/>
                <a:cs typeface="Arial"/>
                <a:sym typeface="Arial"/>
              </a:defRPr>
            </a:pPr>
            <a:r>
              <a:t>It’s a great way to meet new people, try new things, do what you love and make a difference in your community. </a:t>
            </a:r>
          </a:p>
          <a:p>
            <a:pPr>
              <a:defRPr b="1">
                <a:latin typeface="Arial"/>
                <a:ea typeface="Arial"/>
                <a:cs typeface="Arial"/>
                <a:sym typeface="Arial"/>
              </a:defRPr>
            </a:pPr>
            <a:endParaRPr/>
          </a:p>
          <a:p>
            <a:pPr>
              <a:defRPr>
                <a:latin typeface="Arial"/>
                <a:ea typeface="Arial"/>
                <a:cs typeface="Arial"/>
                <a:sym typeface="Arial"/>
              </a:defRPr>
            </a:pPr>
            <a:r>
              <a:t>​</a:t>
            </a:r>
          </a:p>
          <a:p>
            <a:pPr>
              <a:defRPr>
                <a:latin typeface="Arial"/>
                <a:ea typeface="Arial"/>
                <a:cs typeface="Arial"/>
                <a:sym typeface="Arial"/>
              </a:defRPr>
            </a:pPr>
            <a:endParaRPr/>
          </a:p>
          <a:p>
            <a:pPr>
              <a:defRPr>
                <a:latin typeface="Arial"/>
                <a:ea typeface="Arial"/>
                <a:cs typeface="Arial"/>
                <a:sym typeface="Arial"/>
              </a:defRPr>
            </a:pPr>
            <a:r>
              <a:t>​</a:t>
            </a:r>
          </a:p>
          <a:p>
            <a:pPr>
              <a:defRPr>
                <a:latin typeface="Arial"/>
                <a:ea typeface="Arial"/>
                <a:cs typeface="Arial"/>
                <a:sym typeface="Arial"/>
              </a:defRPr>
            </a:pPr>
            <a:endParaRPr/>
          </a:p>
          <a:p>
            <a:pPr>
              <a:defRPr>
                <a:latin typeface="Arial"/>
                <a:ea typeface="Arial"/>
                <a:cs typeface="Arial"/>
                <a:sym typeface="Arial"/>
              </a:defRPr>
            </a:pPr>
            <a:r>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noRot="1" noChangeAspect="1"/>
          </p:cNvSpPr>
          <p:nvPr>
            <p:ph type="sldImg"/>
          </p:nvPr>
        </p:nvSpPr>
        <p:spPr>
          <a:xfrm>
            <a:off x="1003300" y="685800"/>
            <a:ext cx="4851400" cy="3429000"/>
          </a:xfrm>
          <a:prstGeom prst="rect">
            <a:avLst/>
          </a:prstGeom>
        </p:spPr>
        <p:txBody>
          <a:bodyPr/>
          <a:lstStyle/>
          <a:p>
            <a:endParaRPr/>
          </a:p>
        </p:txBody>
      </p:sp>
      <p:sp>
        <p:nvSpPr>
          <p:cNvPr id="143" name="Shape 143"/>
          <p:cNvSpPr>
            <a:spLocks noGrp="1"/>
          </p:cNvSpPr>
          <p:nvPr>
            <p:ph type="body" sz="quarter" idx="1"/>
          </p:nvPr>
        </p:nvSpPr>
        <p:spPr>
          <a:prstGeom prst="rect">
            <a:avLst/>
          </a:prstGeom>
        </p:spPr>
        <p:txBody>
          <a:bodyPr/>
          <a:lstStyle/>
          <a:p>
            <a:pPr>
              <a:defRPr>
                <a:latin typeface="Arial"/>
                <a:ea typeface="Arial"/>
                <a:cs typeface="Arial"/>
                <a:sym typeface="Arial"/>
              </a:defRPr>
            </a:pPr>
            <a:r>
              <a:t>Once you have signed up to do your DofE, you will receive a Welcome Pack in the post which contains lots of useful information and advice.  ​</a:t>
            </a:r>
          </a:p>
          <a:p>
            <a:pPr>
              <a:defRPr>
                <a:latin typeface="Arial"/>
                <a:ea typeface="Arial"/>
                <a:cs typeface="Arial"/>
                <a:sym typeface="Arial"/>
              </a:defRPr>
            </a:pPr>
            <a:endParaRPr/>
          </a:p>
          <a:p>
            <a:pPr>
              <a:defRPr>
                <a:latin typeface="Arial"/>
                <a:ea typeface="Arial"/>
                <a:cs typeface="Arial"/>
                <a:sym typeface="Arial"/>
              </a:defRPr>
            </a:pPr>
            <a:r>
              <a:t>​You will also get your own eDofE account so that you can plan your activities online using the free DofE app.​</a:t>
            </a:r>
          </a:p>
          <a:p>
            <a:pPr>
              <a:defRPr>
                <a:latin typeface="Arial"/>
                <a:ea typeface="Arial"/>
                <a:cs typeface="Arial"/>
                <a:sym typeface="Arial"/>
              </a:defRPr>
            </a:pPr>
            <a:endParaRPr/>
          </a:p>
          <a:p>
            <a:pPr>
              <a:defRPr>
                <a:latin typeface="Arial"/>
                <a:ea typeface="Arial"/>
                <a:cs typeface="Arial"/>
                <a:sym typeface="Arial"/>
              </a:defRPr>
            </a:pPr>
            <a:r>
              <a:t>​You will also receive a DofE Card which will give you and your family money off in several shops selling the sorts of equipment you may need.​</a:t>
            </a:r>
          </a:p>
          <a:p>
            <a:pPr>
              <a:defRPr>
                <a:latin typeface="Arial"/>
                <a:ea typeface="Arial"/>
                <a:cs typeface="Arial"/>
                <a:sym typeface="Arial"/>
              </a:defRPr>
            </a:pPr>
            <a:endParaRPr/>
          </a:p>
          <a:p>
            <a:pPr>
              <a:defRPr>
                <a:latin typeface="Arial"/>
                <a:ea typeface="Arial"/>
                <a:cs typeface="Arial"/>
                <a:sym typeface="Arial"/>
              </a:defRPr>
            </a:pPr>
            <a:r>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a:spLocks noGrp="1" noRot="1" noChangeAspect="1"/>
          </p:cNvSpPr>
          <p:nvPr>
            <p:ph type="sldImg"/>
          </p:nvPr>
        </p:nvSpPr>
        <p:spPr>
          <a:xfrm>
            <a:off x="1003300" y="685800"/>
            <a:ext cx="4851400" cy="3429000"/>
          </a:xfrm>
          <a:prstGeom prst="rect">
            <a:avLst/>
          </a:prstGeom>
        </p:spPr>
        <p:txBody>
          <a:bodyPr/>
          <a:lstStyle/>
          <a:p>
            <a:endParaRPr/>
          </a:p>
        </p:txBody>
      </p:sp>
      <p:sp>
        <p:nvSpPr>
          <p:cNvPr id="154" name="Shape 154"/>
          <p:cNvSpPr>
            <a:spLocks noGrp="1"/>
          </p:cNvSpPr>
          <p:nvPr>
            <p:ph type="body" sz="quarter" idx="1"/>
          </p:nvPr>
        </p:nvSpPr>
        <p:spPr>
          <a:prstGeom prst="rect">
            <a:avLst/>
          </a:prstGeom>
        </p:spPr>
        <p:txBody>
          <a:bodyPr/>
          <a:lstStyle/>
          <a:p>
            <a:pPr>
              <a:defRPr b="1">
                <a:latin typeface="Arial"/>
                <a:ea typeface="Arial"/>
                <a:cs typeface="Arial"/>
                <a:sym typeface="Arial"/>
              </a:defRPr>
            </a:pPr>
            <a:r>
              <a:t>Presenter: Please customise this slide with the contact details of your DofE leader/administrator.</a:t>
            </a:r>
          </a:p>
          <a:p>
            <a:pPr>
              <a:defRPr>
                <a:latin typeface="Arial"/>
                <a:ea typeface="Arial"/>
                <a:cs typeface="Arial"/>
                <a:sym typeface="Arial"/>
              </a:defRPr>
            </a:pPr>
            <a:endParaRPr/>
          </a:p>
          <a:p>
            <a:pPr>
              <a:defRPr>
                <a:latin typeface="Arial"/>
                <a:ea typeface="Arial"/>
                <a:cs typeface="Arial"/>
                <a:sym typeface="Arial"/>
              </a:defRPr>
            </a:pPr>
            <a:r>
              <a:t>​Explain the next steps.</a:t>
            </a:r>
          </a:p>
          <a:p>
            <a:pPr>
              <a:defRPr>
                <a:latin typeface="Arial"/>
                <a:ea typeface="Arial"/>
                <a:cs typeface="Arial"/>
                <a:sym typeface="Arial"/>
              </a:defRPr>
            </a:pPr>
            <a:endParaRPr/>
          </a:p>
          <a:p>
            <a:pPr>
              <a:defRPr>
                <a:latin typeface="Arial"/>
                <a:ea typeface="Arial"/>
                <a:cs typeface="Arial"/>
                <a:sym typeface="Arial"/>
              </a:defRPr>
            </a:pPr>
            <a:r>
              <a:t>Outline your organisation’s process for signing up to DofE.​</a:t>
            </a:r>
          </a:p>
          <a:p>
            <a:pPr>
              <a:defRPr>
                <a:latin typeface="Arial"/>
                <a:ea typeface="Arial"/>
                <a:cs typeface="Arial"/>
                <a:sym typeface="Arial"/>
              </a:defRPr>
            </a:pPr>
            <a:endParaRPr/>
          </a:p>
          <a:p>
            <a:pPr>
              <a:defRPr>
                <a:latin typeface="Arial"/>
                <a:ea typeface="Arial"/>
                <a:cs typeface="Arial"/>
                <a:sym typeface="Arial"/>
              </a:defRPr>
            </a:pPr>
            <a:r>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Shape 89"/>
          <p:cNvSpPr>
            <a:spLocks noGrp="1" noRot="1" noChangeAspect="1"/>
          </p:cNvSpPr>
          <p:nvPr>
            <p:ph type="sldImg"/>
          </p:nvPr>
        </p:nvSpPr>
        <p:spPr>
          <a:xfrm>
            <a:off x="1003300" y="685800"/>
            <a:ext cx="4851400" cy="3429000"/>
          </a:xfrm>
          <a:prstGeom prst="rect">
            <a:avLst/>
          </a:prstGeom>
        </p:spPr>
        <p:txBody>
          <a:bodyPr/>
          <a:lstStyle/>
          <a:p>
            <a:endParaRPr/>
          </a:p>
        </p:txBody>
      </p:sp>
      <p:sp>
        <p:nvSpPr>
          <p:cNvPr id="90" name="Shape 90"/>
          <p:cNvSpPr>
            <a:spLocks noGrp="1"/>
          </p:cNvSpPr>
          <p:nvPr>
            <p:ph type="body" sz="quarter" idx="1"/>
          </p:nvPr>
        </p:nvSpPr>
        <p:spPr>
          <a:prstGeom prst="rect">
            <a:avLst/>
          </a:prstGeom>
        </p:spPr>
        <p:txBody>
          <a:bodyPr/>
          <a:lstStyle>
            <a:lvl1pPr>
              <a:defRPr>
                <a:latin typeface="Arial"/>
                <a:ea typeface="Arial"/>
                <a:cs typeface="Arial"/>
                <a:sym typeface="Arial"/>
              </a:defRPr>
            </a:lvl1pPr>
          </a:lstStyle>
          <a:p>
            <a:r>
              <a:t>The following film provides an overview of the Duke of Edinburgh's Award.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hape 93"/>
          <p:cNvSpPr>
            <a:spLocks noGrp="1" noRot="1" noChangeAspect="1"/>
          </p:cNvSpPr>
          <p:nvPr>
            <p:ph type="sldImg"/>
          </p:nvPr>
        </p:nvSpPr>
        <p:spPr>
          <a:xfrm>
            <a:off x="1003300" y="685800"/>
            <a:ext cx="4851400" cy="3429000"/>
          </a:xfrm>
          <a:prstGeom prst="rect">
            <a:avLst/>
          </a:prstGeom>
        </p:spPr>
        <p:txBody>
          <a:bodyPr/>
          <a:lstStyle/>
          <a:p>
            <a:endParaRPr/>
          </a:p>
        </p:txBody>
      </p:sp>
      <p:sp>
        <p:nvSpPr>
          <p:cNvPr id="94" name="Shape 94"/>
          <p:cNvSpPr>
            <a:spLocks noGrp="1"/>
          </p:cNvSpPr>
          <p:nvPr>
            <p:ph type="body" sz="quarter" idx="1"/>
          </p:nvPr>
        </p:nvSpPr>
        <p:spPr>
          <a:prstGeom prst="rect">
            <a:avLst/>
          </a:prstGeom>
        </p:spPr>
        <p:txBody>
          <a:bodyPr/>
          <a:lstStyle/>
          <a:p>
            <a:pPr>
              <a:defRPr>
                <a:latin typeface="Arial"/>
                <a:ea typeface="Arial"/>
                <a:cs typeface="Arial"/>
                <a:sym typeface="Arial"/>
              </a:defRPr>
            </a:pPr>
            <a:r>
              <a:t>To achieve your Silver DofE Award, you will need to complete four sections – Volunteering, Physical, Skills and Expedition.​</a:t>
            </a:r>
          </a:p>
          <a:p>
            <a:pPr>
              <a:defRPr>
                <a:latin typeface="Arial"/>
                <a:ea typeface="Arial"/>
                <a:cs typeface="Arial"/>
                <a:sym typeface="Arial"/>
              </a:defRPr>
            </a:pPr>
            <a:endParaRPr/>
          </a:p>
          <a:p>
            <a:pPr>
              <a:defRPr>
                <a:latin typeface="Arial"/>
                <a:ea typeface="Arial"/>
                <a:cs typeface="Arial"/>
                <a:sym typeface="Arial"/>
              </a:defRPr>
            </a:pPr>
            <a:r>
              <a:t>​Activities for each section take a minimum of one hour a week, so they can easily fit in around your studies and other interests.​</a:t>
            </a:r>
          </a:p>
          <a:p>
            <a:pPr>
              <a:defRPr>
                <a:latin typeface="Arial"/>
                <a:ea typeface="Arial"/>
                <a:cs typeface="Arial"/>
                <a:sym typeface="Arial"/>
              </a:defRPr>
            </a:pPr>
            <a:endParaRPr/>
          </a:p>
          <a:p>
            <a:pPr>
              <a:defRPr>
                <a:latin typeface="Arial"/>
                <a:ea typeface="Arial"/>
                <a:cs typeface="Arial"/>
                <a:sym typeface="Arial"/>
              </a:defRPr>
            </a:pPr>
            <a:r>
              <a:t>​You will need to spend at least 3 months completing each of the Volunteering, Physical and Skills sections. You will also need to decide which two of these you would like to do for six months.​</a:t>
            </a:r>
          </a:p>
          <a:p>
            <a:pPr>
              <a:defRPr>
                <a:latin typeface="Arial"/>
                <a:ea typeface="Arial"/>
                <a:cs typeface="Arial"/>
                <a:sym typeface="Arial"/>
              </a:defRPr>
            </a:pPr>
            <a:endParaRPr/>
          </a:p>
          <a:p>
            <a:pPr>
              <a:defRPr>
                <a:latin typeface="Arial"/>
                <a:ea typeface="Arial"/>
                <a:cs typeface="Arial"/>
                <a:sym typeface="Arial"/>
              </a:defRPr>
            </a:pPr>
            <a:r>
              <a:t>​If you have not already completed your Bronze Award, you must do a further 6 months in the Volunteering, Physical or Skills sections.​</a:t>
            </a:r>
          </a:p>
          <a:p>
            <a:pPr>
              <a:defRPr>
                <a:latin typeface="Arial"/>
                <a:ea typeface="Arial"/>
                <a:cs typeface="Arial"/>
                <a:sym typeface="Arial"/>
              </a:defRPr>
            </a:pPr>
            <a:endParaRPr/>
          </a:p>
          <a:p>
            <a:pPr>
              <a:defRPr>
                <a:latin typeface="Arial"/>
                <a:ea typeface="Arial"/>
                <a:cs typeface="Arial"/>
                <a:sym typeface="Arial"/>
              </a:defRPr>
            </a:pPr>
            <a:r>
              <a:t>You will need to keep a record of the time you spend on each activity.  </a:t>
            </a:r>
          </a:p>
          <a:p>
            <a:pPr>
              <a:defRPr>
                <a:latin typeface="Arial"/>
                <a:ea typeface="Arial"/>
                <a:cs typeface="Arial"/>
                <a:sym typeface="Arial"/>
              </a:defRPr>
            </a:pPr>
            <a:endParaRPr/>
          </a:p>
          <a:p>
            <a:pPr>
              <a:defRPr>
                <a:latin typeface="Arial"/>
                <a:ea typeface="Arial"/>
                <a:cs typeface="Arial"/>
                <a:sym typeface="Arial"/>
              </a:defRPr>
            </a:pPr>
            <a:r>
              <a:t>You should ask somebody who has a good understanding of the activity you have chosen to write a report describing what you have done. </a:t>
            </a:r>
          </a:p>
          <a:p>
            <a:pPr>
              <a:defRPr>
                <a:latin typeface="Arial"/>
                <a:ea typeface="Arial"/>
                <a:cs typeface="Arial"/>
                <a:sym typeface="Arial"/>
              </a:defRPr>
            </a:pPr>
            <a:endParaRPr/>
          </a:p>
          <a:p>
            <a:pPr>
              <a:defRPr>
                <a:latin typeface="Arial"/>
                <a:ea typeface="Arial"/>
                <a:cs typeface="Arial"/>
                <a:sym typeface="Arial"/>
              </a:defRPr>
            </a:pPr>
            <a:r>
              <a:t>​I will now describe each section of the award in more detail.​</a:t>
            </a:r>
          </a:p>
          <a:p>
            <a:pPr>
              <a:defRPr>
                <a:latin typeface="Arial"/>
                <a:ea typeface="Arial"/>
                <a:cs typeface="Arial"/>
                <a:sym typeface="Arial"/>
              </a:defRPr>
            </a:pPr>
            <a:endParaRPr/>
          </a:p>
          <a:p>
            <a:pPr>
              <a:defRPr>
                <a:latin typeface="Arial"/>
                <a:ea typeface="Arial"/>
                <a:cs typeface="Arial"/>
                <a:sym typeface="Arial"/>
              </a:defRPr>
            </a:pPr>
            <a:r>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hape 93"/>
          <p:cNvSpPr>
            <a:spLocks noGrp="1" noRot="1" noChangeAspect="1"/>
          </p:cNvSpPr>
          <p:nvPr>
            <p:ph type="sldImg"/>
          </p:nvPr>
        </p:nvSpPr>
        <p:spPr>
          <a:xfrm>
            <a:off x="1003300" y="685800"/>
            <a:ext cx="4851400" cy="3429000"/>
          </a:xfrm>
          <a:prstGeom prst="rect">
            <a:avLst/>
          </a:prstGeom>
        </p:spPr>
        <p:txBody>
          <a:bodyPr/>
          <a:lstStyle/>
          <a:p>
            <a:endParaRPr/>
          </a:p>
        </p:txBody>
      </p:sp>
      <p:sp>
        <p:nvSpPr>
          <p:cNvPr id="94" name="Shape 94"/>
          <p:cNvSpPr>
            <a:spLocks noGrp="1"/>
          </p:cNvSpPr>
          <p:nvPr>
            <p:ph type="body" sz="quarter" idx="1"/>
          </p:nvPr>
        </p:nvSpPr>
        <p:spPr>
          <a:prstGeom prst="rect">
            <a:avLst/>
          </a:prstGeom>
        </p:spPr>
        <p:txBody>
          <a:bodyPr/>
          <a:lstStyle/>
          <a:p>
            <a:pPr>
              <a:defRPr>
                <a:latin typeface="Arial"/>
                <a:ea typeface="Arial"/>
                <a:cs typeface="Arial"/>
                <a:sym typeface="Arial"/>
              </a:defRPr>
            </a:pPr>
            <a:r>
              <a:t>To achieve your Gold DofE Award, you will need to complete five sections – volunteering, physical activity, developing a skill, the expedition and a residential.​</a:t>
            </a:r>
          </a:p>
          <a:p>
            <a:pPr>
              <a:defRPr>
                <a:latin typeface="Arial"/>
                <a:ea typeface="Arial"/>
                <a:cs typeface="Arial"/>
                <a:sym typeface="Arial"/>
              </a:defRPr>
            </a:pPr>
            <a:endParaRPr/>
          </a:p>
          <a:p>
            <a:pPr>
              <a:defRPr>
                <a:latin typeface="Arial"/>
                <a:ea typeface="Arial"/>
                <a:cs typeface="Arial"/>
                <a:sym typeface="Arial"/>
              </a:defRPr>
            </a:pPr>
            <a:r>
              <a:t>​You will need to spend at least 12 months completing your volunteering section, and at least 6 months on your physical and skills sections.  You will also need to decide which two of these you would like to do for 12 months.​</a:t>
            </a:r>
          </a:p>
          <a:p>
            <a:pPr>
              <a:defRPr>
                <a:latin typeface="Arial"/>
                <a:ea typeface="Arial"/>
                <a:cs typeface="Arial"/>
                <a:sym typeface="Arial"/>
              </a:defRPr>
            </a:pPr>
            <a:endParaRPr/>
          </a:p>
          <a:p>
            <a:pPr>
              <a:defRPr>
                <a:latin typeface="Arial"/>
                <a:ea typeface="Arial"/>
                <a:cs typeface="Arial"/>
                <a:sym typeface="Arial"/>
              </a:defRPr>
            </a:pPr>
            <a:r>
              <a:t>If you have not already completed your Silver DofE Award, you will need to do a further 6 months in any 1 of the Volunteering, Physical or Skills sections.​</a:t>
            </a:r>
          </a:p>
          <a:p>
            <a:pPr>
              <a:defRPr>
                <a:latin typeface="Arial"/>
                <a:ea typeface="Arial"/>
                <a:cs typeface="Arial"/>
                <a:sym typeface="Arial"/>
              </a:defRPr>
            </a:pPr>
            <a:endParaRPr/>
          </a:p>
          <a:p>
            <a:pPr>
              <a:defRPr>
                <a:latin typeface="Arial"/>
                <a:ea typeface="Arial"/>
                <a:cs typeface="Arial"/>
                <a:sym typeface="Arial"/>
              </a:defRPr>
            </a:pPr>
            <a:r>
              <a:t>​You will need to keep a record of the time you spend on each activity and to ask somebody who has a good understanding of the activity you have chosen to write a report which describing what you have done.​</a:t>
            </a:r>
          </a:p>
          <a:p>
            <a:pPr>
              <a:defRPr>
                <a:latin typeface="Arial"/>
                <a:ea typeface="Arial"/>
                <a:cs typeface="Arial"/>
                <a:sym typeface="Arial"/>
              </a:defRPr>
            </a:pPr>
            <a:endParaRPr/>
          </a:p>
          <a:p>
            <a:pPr>
              <a:defRPr>
                <a:latin typeface="Arial"/>
                <a:ea typeface="Arial"/>
                <a:cs typeface="Arial"/>
                <a:sym typeface="Arial"/>
              </a:defRPr>
            </a:pPr>
            <a:r>
              <a:t>​For each section you can choose what you want to do – you can try something new or choose to get better at something you already do. Your DofE can be whatever you want it to be.​</a:t>
            </a:r>
          </a:p>
          <a:p>
            <a:pPr>
              <a:defRPr>
                <a:latin typeface="Arial"/>
                <a:ea typeface="Arial"/>
                <a:cs typeface="Arial"/>
                <a:sym typeface="Arial"/>
              </a:defRPr>
            </a:pPr>
            <a:endParaRPr/>
          </a:p>
          <a:p>
            <a:pPr>
              <a:defRPr>
                <a:latin typeface="Arial"/>
                <a:ea typeface="Arial"/>
                <a:cs typeface="Arial"/>
                <a:sym typeface="Arial"/>
              </a:defRPr>
            </a:pPr>
            <a:r>
              <a:t>​I will now describe each section of the Gold Award in more detail.​</a:t>
            </a:r>
          </a:p>
          <a:p>
            <a:pPr>
              <a:defRPr>
                <a:latin typeface="Arial"/>
                <a:ea typeface="Arial"/>
                <a:cs typeface="Arial"/>
                <a:sym typeface="Arial"/>
              </a:defRPr>
            </a:pPr>
            <a:endParaRPr/>
          </a:p>
          <a:p>
            <a:pPr>
              <a:defRPr>
                <a:latin typeface="Arial"/>
                <a:ea typeface="Arial"/>
                <a:cs typeface="Arial"/>
                <a:sym typeface="Arial"/>
              </a:defRPr>
            </a:pPr>
            <a:r>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Shape 101"/>
          <p:cNvSpPr>
            <a:spLocks noGrp="1" noRot="1" noChangeAspect="1"/>
          </p:cNvSpPr>
          <p:nvPr>
            <p:ph type="sldImg"/>
          </p:nvPr>
        </p:nvSpPr>
        <p:spPr>
          <a:xfrm>
            <a:off x="1003300" y="685800"/>
            <a:ext cx="4851400" cy="3429000"/>
          </a:xfrm>
          <a:prstGeom prst="rect">
            <a:avLst/>
          </a:prstGeom>
        </p:spPr>
        <p:txBody>
          <a:bodyPr/>
          <a:lstStyle/>
          <a:p>
            <a:endParaRPr/>
          </a:p>
        </p:txBody>
      </p:sp>
      <p:sp>
        <p:nvSpPr>
          <p:cNvPr id="102" name="Shape 102"/>
          <p:cNvSpPr>
            <a:spLocks noGrp="1"/>
          </p:cNvSpPr>
          <p:nvPr>
            <p:ph type="body" sz="quarter" idx="1"/>
          </p:nvPr>
        </p:nvSpPr>
        <p:spPr>
          <a:prstGeom prst="rect">
            <a:avLst/>
          </a:prstGeom>
        </p:spPr>
        <p:txBody>
          <a:bodyPr/>
          <a:lstStyle/>
          <a:p>
            <a:pPr>
              <a:defRPr>
                <a:latin typeface="Arial"/>
                <a:ea typeface="Arial"/>
                <a:cs typeface="Arial"/>
                <a:sym typeface="Arial"/>
              </a:defRPr>
            </a:pPr>
            <a:r>
              <a:t>As part of your Silver DofE Award, you will need to donate some of your time to volunteering. </a:t>
            </a:r>
          </a:p>
          <a:p>
            <a:pPr>
              <a:defRPr>
                <a:latin typeface="Arial"/>
                <a:ea typeface="Arial"/>
                <a:cs typeface="Arial"/>
                <a:sym typeface="Arial"/>
              </a:defRPr>
            </a:pPr>
            <a:endParaRPr/>
          </a:p>
          <a:p>
            <a:pPr>
              <a:defRPr>
                <a:latin typeface="Arial"/>
                <a:ea typeface="Arial"/>
                <a:cs typeface="Arial"/>
                <a:sym typeface="Arial"/>
              </a:defRPr>
            </a:pPr>
            <a:r>
              <a:t>Volunteering is a chance to help other people, and to make a difference to the causes you feel most passionate about. </a:t>
            </a:r>
          </a:p>
          <a:p>
            <a:pPr>
              <a:defRPr>
                <a:latin typeface="Arial"/>
                <a:ea typeface="Arial"/>
                <a:cs typeface="Arial"/>
                <a:sym typeface="Arial"/>
              </a:defRPr>
            </a:pPr>
            <a:endParaRPr/>
          </a:p>
          <a:p>
            <a:pPr>
              <a:defRPr>
                <a:latin typeface="Arial"/>
                <a:ea typeface="Arial"/>
                <a:cs typeface="Arial"/>
                <a:sym typeface="Arial"/>
              </a:defRPr>
            </a:pPr>
            <a:r>
              <a:t>As well as changing things for the better, lots of young people find that volunteering is a great way to increase their confidence and gain new skills. </a:t>
            </a:r>
          </a:p>
          <a:p>
            <a:pPr>
              <a:defRPr>
                <a:latin typeface="Arial"/>
                <a:ea typeface="Arial"/>
                <a:cs typeface="Arial"/>
                <a:sym typeface="Arial"/>
              </a:defRPr>
            </a:pPr>
            <a:endParaRPr/>
          </a:p>
          <a:p>
            <a:pPr>
              <a:defRPr>
                <a:latin typeface="Arial"/>
                <a:ea typeface="Arial"/>
                <a:cs typeface="Arial"/>
                <a:sym typeface="Arial"/>
              </a:defRPr>
            </a:pPr>
            <a:r>
              <a:t>Examples of volunteering could be coaching a local football team, collecting items for a foodbank or campaigning for change on issues you feel passionate about</a:t>
            </a:r>
            <a:r>
              <a:rPr b="1"/>
              <a:t> </a:t>
            </a:r>
          </a:p>
          <a:p>
            <a:pPr>
              <a:defRPr>
                <a:latin typeface="Arial"/>
                <a:ea typeface="Arial"/>
                <a:cs typeface="Arial"/>
                <a:sym typeface="Arial"/>
              </a:defRPr>
            </a:pPr>
            <a:endParaRPr b="1"/>
          </a:p>
          <a:p>
            <a:pPr>
              <a:defRPr b="1">
                <a:latin typeface="Arial"/>
                <a:ea typeface="Arial"/>
                <a:cs typeface="Arial"/>
                <a:sym typeface="Arial"/>
              </a:defRPr>
            </a:pPr>
            <a:r>
              <a:t>Presenter: Feel free to include a broad range of examples here and to talk about what previous participants have done.</a:t>
            </a:r>
          </a:p>
          <a:p>
            <a:pPr>
              <a:defRPr>
                <a:latin typeface="Arial"/>
                <a:ea typeface="Arial"/>
                <a:cs typeface="Arial"/>
                <a:sym typeface="Arial"/>
              </a:defRPr>
            </a:pPr>
            <a:endParaRPr/>
          </a:p>
          <a:p>
            <a:pPr>
              <a:defRPr>
                <a:latin typeface="Arial"/>
                <a:ea typeface="Arial"/>
                <a:cs typeface="Arial"/>
                <a:sym typeface="Arial"/>
              </a:defRPr>
            </a:pPr>
            <a:r>
              <a:t>You can choose to volunteer in any area you would like – the only rule is that you must not be doing a job that companies would normally pay somebody for. </a:t>
            </a:r>
          </a:p>
          <a:p>
            <a:pPr>
              <a:defRPr>
                <a:latin typeface="Arial"/>
                <a:ea typeface="Arial"/>
                <a:cs typeface="Arial"/>
                <a:sym typeface="Arial"/>
              </a:defRPr>
            </a:pPr>
            <a:endParaRPr/>
          </a:p>
          <a:p>
            <a:pPr>
              <a:defRPr>
                <a:latin typeface="Arial"/>
                <a:ea typeface="Arial"/>
                <a:cs typeface="Arial"/>
                <a:sym typeface="Arial"/>
              </a:defRPr>
            </a:pPr>
            <a: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Shape 110"/>
          <p:cNvSpPr>
            <a:spLocks noGrp="1" noRot="1" noChangeAspect="1"/>
          </p:cNvSpPr>
          <p:nvPr>
            <p:ph type="sldImg"/>
          </p:nvPr>
        </p:nvSpPr>
        <p:spPr>
          <a:xfrm>
            <a:off x="1003300" y="685800"/>
            <a:ext cx="4851400" cy="3429000"/>
          </a:xfrm>
          <a:prstGeom prst="rect">
            <a:avLst/>
          </a:prstGeom>
        </p:spPr>
        <p:txBody>
          <a:bodyPr/>
          <a:lstStyle/>
          <a:p>
            <a:endParaRPr/>
          </a:p>
        </p:txBody>
      </p:sp>
      <p:sp>
        <p:nvSpPr>
          <p:cNvPr id="111" name="Shape 111"/>
          <p:cNvSpPr>
            <a:spLocks noGrp="1"/>
          </p:cNvSpPr>
          <p:nvPr>
            <p:ph type="body" sz="quarter" idx="1"/>
          </p:nvPr>
        </p:nvSpPr>
        <p:spPr>
          <a:prstGeom prst="rect">
            <a:avLst/>
          </a:prstGeom>
        </p:spPr>
        <p:txBody>
          <a:bodyPr/>
          <a:lstStyle/>
          <a:p>
            <a:pPr>
              <a:defRPr>
                <a:latin typeface="Arial"/>
                <a:ea typeface="Arial"/>
                <a:cs typeface="Arial"/>
                <a:sym typeface="Arial"/>
              </a:defRPr>
            </a:pPr>
            <a:r>
              <a:t>To complete the Physical section of your Silver Award, you will have the opportunity to take part in regular physical activity.  ​</a:t>
            </a:r>
          </a:p>
          <a:p>
            <a:pPr>
              <a:defRPr>
                <a:latin typeface="Arial"/>
                <a:ea typeface="Arial"/>
                <a:cs typeface="Arial"/>
                <a:sym typeface="Arial"/>
              </a:defRPr>
            </a:pPr>
            <a:endParaRPr/>
          </a:p>
          <a:p>
            <a:pPr>
              <a:defRPr>
                <a:latin typeface="Arial"/>
                <a:ea typeface="Arial"/>
                <a:cs typeface="Arial"/>
                <a:sym typeface="Arial"/>
              </a:defRPr>
            </a:pPr>
            <a:r>
              <a:t>​Becoming more active can be a huge amount of fun, and it can also help you feel happier and healthier.​</a:t>
            </a:r>
          </a:p>
          <a:p>
            <a:pPr>
              <a:defRPr>
                <a:latin typeface="Arial"/>
                <a:ea typeface="Arial"/>
                <a:cs typeface="Arial"/>
                <a:sym typeface="Arial"/>
              </a:defRPr>
            </a:pPr>
            <a:endParaRPr/>
          </a:p>
          <a:p>
            <a:pPr>
              <a:defRPr>
                <a:latin typeface="Arial"/>
                <a:ea typeface="Arial"/>
                <a:cs typeface="Arial"/>
                <a:sym typeface="Arial"/>
              </a:defRPr>
            </a:pPr>
            <a:r>
              <a:t>​Almost any dance, sport or fitness activity can count — it’s completely up to you which activities you choose.​</a:t>
            </a:r>
          </a:p>
          <a:p>
            <a:pPr>
              <a:defRPr>
                <a:latin typeface="Arial"/>
                <a:ea typeface="Arial"/>
                <a:cs typeface="Arial"/>
                <a:sym typeface="Arial"/>
              </a:defRPr>
            </a:pPr>
            <a:endParaRPr/>
          </a:p>
          <a:p>
            <a:pPr>
              <a:defRPr>
                <a:latin typeface="Arial"/>
                <a:ea typeface="Arial"/>
                <a:cs typeface="Arial"/>
                <a:sym typeface="Arial"/>
              </a:defRPr>
            </a:pPr>
            <a:r>
              <a:t>​You may decide to join a team or to do something on your own. </a:t>
            </a:r>
          </a:p>
          <a:p>
            <a:pPr>
              <a:defRPr>
                <a:latin typeface="Arial"/>
                <a:ea typeface="Arial"/>
                <a:cs typeface="Arial"/>
                <a:sym typeface="Arial"/>
              </a:defRPr>
            </a:pPr>
            <a:endParaRPr/>
          </a:p>
          <a:p>
            <a:pPr>
              <a:defRPr>
                <a:latin typeface="Arial"/>
                <a:ea typeface="Arial"/>
                <a:cs typeface="Arial"/>
                <a:sym typeface="Arial"/>
              </a:defRPr>
            </a:pPr>
            <a:r>
              <a:t>​You may like to try something completely different, or to concentrate and improve on an activity you already do.​</a:t>
            </a:r>
          </a:p>
          <a:p>
            <a:pPr>
              <a:defRPr>
                <a:latin typeface="Arial"/>
                <a:ea typeface="Arial"/>
                <a:cs typeface="Arial"/>
                <a:sym typeface="Arial"/>
              </a:defRPr>
            </a:pPr>
            <a:endParaRPr/>
          </a:p>
          <a:p>
            <a:pPr>
              <a:defRPr>
                <a:latin typeface="Arial"/>
                <a:ea typeface="Arial"/>
                <a:cs typeface="Arial"/>
                <a:sym typeface="Arial"/>
              </a:defRPr>
            </a:pPr>
            <a:r>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noRot="1" noChangeAspect="1"/>
          </p:cNvSpPr>
          <p:nvPr>
            <p:ph type="sldImg"/>
          </p:nvPr>
        </p:nvSpPr>
        <p:spPr>
          <a:xfrm>
            <a:off x="1003300" y="685800"/>
            <a:ext cx="4851400" cy="3429000"/>
          </a:xfrm>
          <a:prstGeom prst="rect">
            <a:avLst/>
          </a:prstGeom>
        </p:spPr>
        <p:txBody>
          <a:bodyPr/>
          <a:lstStyle/>
          <a:p>
            <a:endParaRPr/>
          </a:p>
        </p:txBody>
      </p:sp>
      <p:sp>
        <p:nvSpPr>
          <p:cNvPr id="120" name="Shape 120"/>
          <p:cNvSpPr>
            <a:spLocks noGrp="1"/>
          </p:cNvSpPr>
          <p:nvPr>
            <p:ph type="body" sz="quarter" idx="1"/>
          </p:nvPr>
        </p:nvSpPr>
        <p:spPr>
          <a:prstGeom prst="rect">
            <a:avLst/>
          </a:prstGeom>
        </p:spPr>
        <p:txBody>
          <a:bodyPr/>
          <a:lstStyle/>
          <a:p>
            <a:pPr>
              <a:defRPr>
                <a:latin typeface="Arial"/>
                <a:ea typeface="Arial"/>
                <a:cs typeface="Arial"/>
                <a:sym typeface="Arial"/>
              </a:defRPr>
            </a:pPr>
            <a:r>
              <a:rPr dirty="0"/>
              <a:t>Through the Skills section, you will be encouraged to develop your practical and social skills in an area you can choose. </a:t>
            </a:r>
          </a:p>
          <a:p>
            <a:pPr>
              <a:defRPr>
                <a:latin typeface="Arial"/>
                <a:ea typeface="Arial"/>
                <a:cs typeface="Arial"/>
                <a:sym typeface="Arial"/>
              </a:defRPr>
            </a:pPr>
            <a:endParaRPr dirty="0"/>
          </a:p>
          <a:p>
            <a:pPr>
              <a:defRPr>
                <a:latin typeface="Arial"/>
                <a:ea typeface="Arial"/>
                <a:cs typeface="Arial"/>
                <a:sym typeface="Arial"/>
              </a:defRPr>
            </a:pPr>
            <a:r>
              <a:rPr dirty="0"/>
              <a:t>You can decide whether you will try to get better at something you already feel passionate about, or learn to do something new. </a:t>
            </a:r>
          </a:p>
          <a:p>
            <a:pPr>
              <a:defRPr>
                <a:latin typeface="Arial"/>
                <a:ea typeface="Arial"/>
                <a:cs typeface="Arial"/>
                <a:sym typeface="Arial"/>
              </a:defRPr>
            </a:pPr>
            <a:endParaRPr dirty="0"/>
          </a:p>
          <a:p>
            <a:pPr>
              <a:defRPr>
                <a:latin typeface="Arial"/>
                <a:ea typeface="Arial"/>
                <a:cs typeface="Arial"/>
                <a:sym typeface="Arial"/>
              </a:defRPr>
            </a:pPr>
            <a:r>
              <a:rPr dirty="0"/>
              <a:t>In the past, young people have done a huge range of different activities for their skills section, such as computer coding, driving and cooking. </a:t>
            </a:r>
          </a:p>
          <a:p>
            <a:pPr>
              <a:defRPr>
                <a:latin typeface="Arial"/>
                <a:ea typeface="Arial"/>
                <a:cs typeface="Arial"/>
                <a:sym typeface="Arial"/>
              </a:defRPr>
            </a:pPr>
            <a:endParaRPr dirty="0"/>
          </a:p>
          <a:p>
            <a:pPr>
              <a:defRPr b="1">
                <a:latin typeface="Arial"/>
                <a:ea typeface="Arial"/>
                <a:cs typeface="Arial"/>
                <a:sym typeface="Arial"/>
              </a:defRPr>
            </a:pPr>
            <a:r>
              <a:rPr dirty="0"/>
              <a:t>Presenter: Please add in your own examples here.</a:t>
            </a:r>
          </a:p>
          <a:p>
            <a:pPr>
              <a:defRPr>
                <a:latin typeface="Arial"/>
                <a:ea typeface="Arial"/>
                <a:cs typeface="Arial"/>
                <a:sym typeface="Arial"/>
              </a:defRPr>
            </a:pPr>
            <a:endParaRPr dirty="0"/>
          </a:p>
          <a:p>
            <a:pPr>
              <a:defRPr>
                <a:latin typeface="Arial"/>
                <a:ea typeface="Arial"/>
                <a:cs typeface="Arial"/>
                <a:sym typeface="Arial"/>
              </a:defRPr>
            </a:pPr>
            <a:r>
              <a:rPr dirty="0"/>
              <a:t>Gaining new interests and talents is a huge amount of fun and lots of young people also feel a real sense of achievement from doing it. </a:t>
            </a:r>
          </a:p>
          <a:p>
            <a:pPr>
              <a:defRPr>
                <a:latin typeface="Arial"/>
                <a:ea typeface="Arial"/>
                <a:cs typeface="Arial"/>
                <a:sym typeface="Arial"/>
              </a:defRPr>
            </a:pPr>
            <a:endParaRPr dirty="0"/>
          </a:p>
          <a:p>
            <a:pPr>
              <a:defRPr>
                <a:latin typeface="Arial"/>
                <a:ea typeface="Arial"/>
                <a:cs typeface="Arial"/>
                <a:sym typeface="Arial"/>
              </a:defRPr>
            </a:pPr>
            <a:r>
              <a:rPr dirty="0"/>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noRot="1" noChangeAspect="1"/>
          </p:cNvSpPr>
          <p:nvPr>
            <p:ph type="sldImg"/>
          </p:nvPr>
        </p:nvSpPr>
        <p:spPr>
          <a:xfrm>
            <a:off x="1003300" y="685800"/>
            <a:ext cx="4851400" cy="3429000"/>
          </a:xfrm>
          <a:prstGeom prst="rect">
            <a:avLst/>
          </a:prstGeom>
        </p:spPr>
        <p:txBody>
          <a:bodyPr/>
          <a:lstStyle/>
          <a:p>
            <a:endParaRPr/>
          </a:p>
        </p:txBody>
      </p:sp>
      <p:sp>
        <p:nvSpPr>
          <p:cNvPr id="129" name="Shape 129"/>
          <p:cNvSpPr>
            <a:spLocks noGrp="1"/>
          </p:cNvSpPr>
          <p:nvPr>
            <p:ph type="body" sz="quarter" idx="1"/>
          </p:nvPr>
        </p:nvSpPr>
        <p:spPr>
          <a:prstGeom prst="rect">
            <a:avLst/>
          </a:prstGeom>
        </p:spPr>
        <p:txBody>
          <a:bodyPr/>
          <a:lstStyle/>
          <a:p>
            <a:pPr>
              <a:defRPr>
                <a:latin typeface="Arial"/>
                <a:ea typeface="Arial"/>
                <a:cs typeface="Arial"/>
                <a:sym typeface="Arial"/>
              </a:defRPr>
            </a:pPr>
            <a:r>
              <a:t>The final section of your Silver DofE award is the Expedition.​</a:t>
            </a:r>
          </a:p>
          <a:p>
            <a:pPr>
              <a:defRPr>
                <a:latin typeface="Arial"/>
                <a:ea typeface="Arial"/>
                <a:cs typeface="Arial"/>
                <a:sym typeface="Arial"/>
              </a:defRPr>
            </a:pPr>
            <a:endParaRPr/>
          </a:p>
          <a:p>
            <a:pPr>
              <a:defRPr>
                <a:latin typeface="Arial"/>
                <a:ea typeface="Arial"/>
                <a:cs typeface="Arial"/>
                <a:sym typeface="Arial"/>
              </a:defRPr>
            </a:pPr>
            <a:r>
              <a:t>​As part of a small team, you’ll plan your aim, choose your location and do some training to make sure you’re prepared and know what you’re doing — then spend three days and two nights away.​</a:t>
            </a:r>
          </a:p>
          <a:p>
            <a:pPr>
              <a:defRPr>
                <a:latin typeface="Arial"/>
                <a:ea typeface="Arial"/>
                <a:cs typeface="Arial"/>
                <a:sym typeface="Arial"/>
              </a:defRPr>
            </a:pPr>
            <a:endParaRPr/>
          </a:p>
          <a:p>
            <a:pPr>
              <a:defRPr>
                <a:latin typeface="Arial"/>
                <a:ea typeface="Arial"/>
                <a:cs typeface="Arial"/>
                <a:sym typeface="Arial"/>
              </a:defRPr>
            </a:pPr>
            <a:r>
              <a:t>​You can choose how you want to travel – it doesn’t have to be on foot. You could do it by bike, canoe, kayak, wheelchair, sailing boat or even on a horse.​</a:t>
            </a:r>
          </a:p>
          <a:p>
            <a:pPr>
              <a:defRPr>
                <a:latin typeface="Arial"/>
                <a:ea typeface="Arial"/>
                <a:cs typeface="Arial"/>
                <a:sym typeface="Arial"/>
              </a:defRPr>
            </a:pPr>
            <a:endParaRPr/>
          </a:p>
          <a:p>
            <a:pPr>
              <a:defRPr>
                <a:latin typeface="Arial"/>
                <a:ea typeface="Arial"/>
                <a:cs typeface="Arial"/>
                <a:sym typeface="Arial"/>
              </a:defRPr>
            </a:pPr>
            <a:r>
              <a:t>​Your Expedition will improve your resilience, communication, teamwork and leadership skills. ​</a:t>
            </a:r>
          </a:p>
          <a:p>
            <a:pPr>
              <a:defRPr>
                <a:latin typeface="Arial"/>
                <a:ea typeface="Arial"/>
                <a:cs typeface="Arial"/>
                <a:sym typeface="Arial"/>
              </a:defRPr>
            </a:pPr>
            <a:endParaRPr/>
          </a:p>
          <a:p>
            <a:pPr>
              <a:defRPr>
                <a:latin typeface="Arial"/>
                <a:ea typeface="Arial"/>
                <a:cs typeface="Arial"/>
                <a:sym typeface="Arial"/>
              </a:defRPr>
            </a:pPr>
            <a:r>
              <a:t>​</a:t>
            </a:r>
            <a:r>
              <a:rPr b="1"/>
              <a:t>Presenter: Please take care to place the same level of emphasis on each of the four sections. Whilst some young people may be attracted to the DofE because of the expedition, we know that some young people find this element daunting, so may need careful reassurance.</a:t>
            </a:r>
          </a:p>
          <a:p>
            <a:pPr>
              <a:defRPr b="1">
                <a:latin typeface="Arial"/>
                <a:ea typeface="Arial"/>
                <a:cs typeface="Arial"/>
                <a:sym typeface="Arial"/>
              </a:defRPr>
            </a:pPr>
            <a:endParaRPr b="1"/>
          </a:p>
          <a:p>
            <a:pPr>
              <a:defRPr>
                <a:latin typeface="Arial"/>
                <a:ea typeface="Arial"/>
                <a:cs typeface="Arial"/>
                <a:sym typeface="Arial"/>
              </a:defRPr>
            </a:pPr>
            <a:r>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noRot="1" noChangeAspect="1"/>
          </p:cNvSpPr>
          <p:nvPr>
            <p:ph type="sldImg"/>
          </p:nvPr>
        </p:nvSpPr>
        <p:spPr>
          <a:xfrm>
            <a:off x="1003300" y="685800"/>
            <a:ext cx="4851400" cy="3429000"/>
          </a:xfrm>
          <a:prstGeom prst="rect">
            <a:avLst/>
          </a:prstGeom>
        </p:spPr>
        <p:txBody>
          <a:bodyPr/>
          <a:lstStyle/>
          <a:p>
            <a:endParaRPr/>
          </a:p>
        </p:txBody>
      </p:sp>
      <p:sp>
        <p:nvSpPr>
          <p:cNvPr id="140" name="Shape 140"/>
          <p:cNvSpPr>
            <a:spLocks noGrp="1"/>
          </p:cNvSpPr>
          <p:nvPr>
            <p:ph type="body" sz="quarter" idx="1"/>
          </p:nvPr>
        </p:nvSpPr>
        <p:spPr>
          <a:prstGeom prst="rect">
            <a:avLst/>
          </a:prstGeom>
        </p:spPr>
        <p:txBody>
          <a:bodyPr/>
          <a:lstStyle/>
          <a:p>
            <a:pPr>
              <a:defRPr>
                <a:latin typeface="Arial"/>
                <a:ea typeface="Arial"/>
                <a:cs typeface="Arial"/>
                <a:sym typeface="Arial"/>
              </a:defRPr>
            </a:pPr>
            <a:r>
              <a:t>To achieve your Gold Award, you need to complete an extra section – the Residential. ​</a:t>
            </a:r>
            <a:endParaRPr b="1"/>
          </a:p>
          <a:p>
            <a:pPr>
              <a:defRPr>
                <a:latin typeface="Arial"/>
                <a:ea typeface="Arial"/>
                <a:cs typeface="Arial"/>
                <a:sym typeface="Arial"/>
              </a:defRPr>
            </a:pPr>
            <a:endParaRPr b="1"/>
          </a:p>
          <a:p>
            <a:pPr>
              <a:defRPr>
                <a:latin typeface="Arial"/>
                <a:ea typeface="Arial"/>
                <a:cs typeface="Arial"/>
                <a:sym typeface="Arial"/>
              </a:defRPr>
            </a:pPr>
            <a:r>
              <a:t>​It’s a big, exciting and fulfilling experience, spending five days and four nights away from home on a shared activity with people you’ve never met before. ​</a:t>
            </a:r>
          </a:p>
          <a:p>
            <a:pPr>
              <a:defRPr>
                <a:latin typeface="Arial"/>
                <a:ea typeface="Arial"/>
                <a:cs typeface="Arial"/>
                <a:sym typeface="Arial"/>
              </a:defRPr>
            </a:pPr>
            <a:endParaRPr/>
          </a:p>
          <a:p>
            <a:pPr>
              <a:defRPr>
                <a:latin typeface="Arial"/>
                <a:ea typeface="Arial"/>
                <a:cs typeface="Arial"/>
                <a:sym typeface="Arial"/>
              </a:defRPr>
            </a:pPr>
            <a:r>
              <a:t>​From learning to snowboard in Scotland to helping at a children’s camp, there are lots of exciting possibilities to get involved with — both in the UK and abroad. ​</a:t>
            </a:r>
          </a:p>
          <a:p>
            <a:pPr>
              <a:defRPr>
                <a:latin typeface="Arial"/>
                <a:ea typeface="Arial"/>
                <a:cs typeface="Arial"/>
                <a:sym typeface="Arial"/>
              </a:defRPr>
            </a:pPr>
            <a:endParaRPr/>
          </a:p>
          <a:p>
            <a:pPr>
              <a:defRPr>
                <a:latin typeface="Arial"/>
                <a:ea typeface="Arial"/>
                <a:cs typeface="Arial"/>
                <a:sym typeface="Arial"/>
              </a:defRPr>
            </a:pPr>
            <a:r>
              <a:t>​You’ll learn how to work with people from different backgrounds and build confidence staying in new environments. ​</a:t>
            </a:r>
          </a:p>
          <a:p>
            <a:pPr>
              <a:defRPr>
                <a:latin typeface="Arial"/>
                <a:ea typeface="Arial"/>
                <a:cs typeface="Arial"/>
                <a:sym typeface="Arial"/>
              </a:defRPr>
            </a:pPr>
            <a:endParaRPr/>
          </a:p>
          <a:p>
            <a:pPr>
              <a:defRPr>
                <a:latin typeface="Arial"/>
                <a:ea typeface="Arial"/>
                <a:cs typeface="Arial"/>
                <a:sym typeface="Arial"/>
              </a:defRPr>
            </a:pPr>
            <a:r>
              <a:t>​You may want to build on a talent you’ve developed in another section, learn something completely new on an intensive course or do something to help others.​</a:t>
            </a:r>
          </a:p>
          <a:p>
            <a:pPr>
              <a:defRPr>
                <a:latin typeface="Arial"/>
                <a:ea typeface="Arial"/>
                <a:cs typeface="Arial"/>
                <a:sym typeface="Arial"/>
              </a:defRPr>
            </a:pPr>
            <a:endParaRPr/>
          </a:p>
          <a:p>
            <a:pPr>
              <a:defRPr>
                <a:latin typeface="Arial"/>
                <a:ea typeface="Arial"/>
                <a:cs typeface="Arial"/>
                <a:sym typeface="Arial"/>
              </a:defRPr>
            </a:pPr>
            <a:r>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802005" y="2344483"/>
            <a:ext cx="9089391" cy="1588202"/>
          </a:xfrm>
          <a:prstGeom prst="rect">
            <a:avLst/>
          </a:prstGeom>
        </p:spPr>
        <p:txBody>
          <a:bodyPr/>
          <a:lstStyle/>
          <a:p>
            <a:r>
              <a:t>Click to add title</a:t>
            </a:r>
          </a:p>
        </p:txBody>
      </p:sp>
      <p:sp>
        <p:nvSpPr>
          <p:cNvPr id="12" name="Shape 12"/>
          <p:cNvSpPr>
            <a:spLocks noGrp="1"/>
          </p:cNvSpPr>
          <p:nvPr>
            <p:ph type="body" sz="quarter" idx="1"/>
          </p:nvPr>
        </p:nvSpPr>
        <p:spPr>
          <a:xfrm>
            <a:off x="1604010" y="4235196"/>
            <a:ext cx="7485382" cy="1890716"/>
          </a:xfrm>
          <a:prstGeom prst="rect">
            <a:avLst/>
          </a:prstGeom>
        </p:spPr>
        <p:txBody>
          <a:bodyPr/>
          <a:lstStyle/>
          <a:p>
            <a:r>
              <a:t>Click to add subtitle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Click to add title</a:t>
            </a:r>
          </a:p>
        </p:txBody>
      </p:sp>
      <p:sp>
        <p:nvSpPr>
          <p:cNvPr id="21" name="Shape 21"/>
          <p:cNvSpPr>
            <a:spLocks noGrp="1"/>
          </p:cNvSpPr>
          <p:nvPr>
            <p:ph type="body" sz="quarter" idx="1"/>
          </p:nvPr>
        </p:nvSpPr>
        <p:spPr>
          <a:xfrm>
            <a:off x="444500" y="1522191"/>
            <a:ext cx="4749800" cy="2311401"/>
          </a:xfrm>
          <a:prstGeom prst="rect">
            <a:avLst/>
          </a:prstGeom>
        </p:spPr>
        <p:txBody>
          <a:bodyPr/>
          <a:lstStyle/>
          <a:p>
            <a:r>
              <a:t>Click to add text</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Content 0">
    <p:spTree>
      <p:nvGrpSpPr>
        <p:cNvPr id="1" name=""/>
        <p:cNvGrpSpPr/>
        <p:nvPr/>
      </p:nvGrpSpPr>
      <p:grpSpPr>
        <a:xfrm>
          <a:off x="0" y="0"/>
          <a:ext cx="0" cy="0"/>
          <a:chOff x="0" y="0"/>
          <a:chExt cx="0" cy="0"/>
        </a:xfrm>
      </p:grpSpPr>
      <p:sp>
        <p:nvSpPr>
          <p:cNvPr id="29" name="Shape 29"/>
          <p:cNvSpPr>
            <a:spLocks noGrp="1"/>
          </p:cNvSpPr>
          <p:nvPr>
            <p:ph type="title"/>
          </p:nvPr>
        </p:nvSpPr>
        <p:spPr>
          <a:prstGeom prst="rect">
            <a:avLst/>
          </a:prstGeom>
        </p:spPr>
        <p:txBody>
          <a:bodyPr/>
          <a:lstStyle/>
          <a:p>
            <a:r>
              <a:t>Click to add title</a:t>
            </a:r>
          </a:p>
        </p:txBody>
      </p:sp>
      <p:sp>
        <p:nvSpPr>
          <p:cNvPr id="30" name="Shape 30"/>
          <p:cNvSpPr>
            <a:spLocks noGrp="1"/>
          </p:cNvSpPr>
          <p:nvPr>
            <p:ph type="body" sz="quarter" idx="1"/>
          </p:nvPr>
        </p:nvSpPr>
        <p:spPr>
          <a:xfrm>
            <a:off x="444500" y="1522191"/>
            <a:ext cx="4749800" cy="2311401"/>
          </a:xfrm>
          <a:prstGeom prst="rect">
            <a:avLst/>
          </a:prstGeom>
        </p:spPr>
        <p:txBody>
          <a:bodyPr/>
          <a:lstStyle/>
          <a:p>
            <a:r>
              <a:t>Click to add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Click to add title</a:t>
            </a:r>
          </a:p>
        </p:txBody>
      </p:sp>
      <p:sp>
        <p:nvSpPr>
          <p:cNvPr id="39" name="Shape 39"/>
          <p:cNvSpPr>
            <a:spLocks noGrp="1"/>
          </p:cNvSpPr>
          <p:nvPr>
            <p:ph type="body" sz="half" idx="1"/>
          </p:nvPr>
        </p:nvSpPr>
        <p:spPr>
          <a:prstGeom prst="rect">
            <a:avLst/>
          </a:prstGeom>
        </p:spPr>
        <p:txBody>
          <a:bodyPr/>
          <a:lstStyle/>
          <a:p>
            <a:r>
              <a:t>Object</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7" name="Shape 47"/>
          <p:cNvSpPr/>
          <p:nvPr/>
        </p:nvSpPr>
        <p:spPr>
          <a:xfrm>
            <a:off x="-4" y="10"/>
            <a:ext cx="10692011" cy="7559996"/>
          </a:xfrm>
          <a:prstGeom prst="rect">
            <a:avLst/>
          </a:prstGeom>
          <a:solidFill>
            <a:srgbClr val="16F78B"/>
          </a:solidFill>
          <a:ln w="12700">
            <a:miter lim="400000"/>
          </a:ln>
        </p:spPr>
        <p:txBody>
          <a:bodyPr lIns="45718" tIns="45718" rIns="45718" bIns="45718"/>
          <a:lstStyle/>
          <a:p>
            <a:pPr>
              <a:defRPr>
                <a:latin typeface="Calibri"/>
                <a:ea typeface="Calibri"/>
                <a:cs typeface="Calibri"/>
                <a:sym typeface="Calibri"/>
              </a:defRPr>
            </a:pPr>
            <a:endParaRPr/>
          </a:p>
        </p:txBody>
      </p:sp>
      <p:sp>
        <p:nvSpPr>
          <p:cNvPr id="48" name="Shape 48"/>
          <p:cNvSpPr>
            <a:spLocks noGrp="1"/>
          </p:cNvSpPr>
          <p:nvPr>
            <p:ph type="title"/>
          </p:nvPr>
        </p:nvSpPr>
        <p:spPr>
          <a:prstGeom prst="rect">
            <a:avLst/>
          </a:prstGeom>
        </p:spPr>
        <p:txBody>
          <a:bodyPr/>
          <a:lstStyle/>
          <a:p>
            <a:r>
              <a:t>Click to add title</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hape 5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0">
    <p:spTree>
      <p:nvGrpSpPr>
        <p:cNvPr id="1" name=""/>
        <p:cNvGrpSpPr/>
        <p:nvPr/>
      </p:nvGrpSpPr>
      <p:grpSpPr>
        <a:xfrm>
          <a:off x="0" y="0"/>
          <a:ext cx="0" cy="0"/>
          <a:chOff x="0" y="0"/>
          <a:chExt cx="0" cy="0"/>
        </a:xfrm>
      </p:grpSpPr>
      <p:sp>
        <p:nvSpPr>
          <p:cNvPr id="63" name="Shape 6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44500" y="278709"/>
            <a:ext cx="9804400" cy="75692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r>
              <a:t>Click to add title</a:t>
            </a:r>
          </a:p>
        </p:txBody>
      </p:sp>
      <p:sp>
        <p:nvSpPr>
          <p:cNvPr id="3" name="Shape 3"/>
          <p:cNvSpPr>
            <a:spLocks noGrp="1"/>
          </p:cNvSpPr>
          <p:nvPr>
            <p:ph type="body" idx="1"/>
          </p:nvPr>
        </p:nvSpPr>
        <p:spPr>
          <a:xfrm>
            <a:off x="534669" y="1739455"/>
            <a:ext cx="4651632" cy="499148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r>
              <a:t>Object</a:t>
            </a:r>
          </a:p>
        </p:txBody>
      </p:sp>
      <p:sp>
        <p:nvSpPr>
          <p:cNvPr id="4" name="Shape 4"/>
          <p:cNvSpPr>
            <a:spLocks noGrp="1"/>
          </p:cNvSpPr>
          <p:nvPr>
            <p:ph type="sldNum" sz="quarter" idx="2"/>
          </p:nvPr>
        </p:nvSpPr>
        <p:spPr>
          <a:xfrm>
            <a:off x="9891756" y="7033448"/>
            <a:ext cx="266974" cy="279401"/>
          </a:xfrm>
          <a:prstGeom prst="rect">
            <a:avLst/>
          </a:prstGeom>
          <a:ln w="12700">
            <a:miter lim="400000"/>
          </a:ln>
        </p:spPr>
        <p:txBody>
          <a:bodyPr wrap="none" lIns="0" tIns="0" rIns="0" bIns="0">
            <a:spAutoFit/>
          </a:bodyPr>
          <a:lstStyle>
            <a:lvl1pPr algn="r">
              <a:defRPr>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spd="med"/>
  <p:txStyles>
    <p:titleStyle>
      <a:lvl1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5pPr>
      <a:lvl6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6pPr>
      <a:lvl7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7pPr>
      <a:lvl8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8pPr>
      <a:lvl9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9pPr>
    </p:titleStyle>
    <p:bodyStyle>
      <a:lvl1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5pPr>
      <a:lvl6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6pPr>
      <a:lvl7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7pPr>
      <a:lvl8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8pPr>
      <a:lvl9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1pPr>
      <a:lvl2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2pPr>
      <a:lvl3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3pPr>
      <a:lvl4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4pPr>
      <a:lvl5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5pPr>
      <a:lvl6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6pPr>
      <a:lvl7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7pPr>
      <a:lvl8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8pPr>
      <a:lvl9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video" Target="https://www.youtube.com/embed/yN7wTcxK408?feature=oembed" TargetMode="Externa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Shape 72"/>
          <p:cNvSpPr/>
          <p:nvPr/>
        </p:nvSpPr>
        <p:spPr>
          <a:xfrm>
            <a:off x="-1" y="11"/>
            <a:ext cx="10691992" cy="7559994"/>
          </a:xfrm>
          <a:prstGeom prst="rect">
            <a:avLst/>
          </a:prstGeom>
          <a:blipFill>
            <a:blip r:embed="rId2"/>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73" name="Shape 73"/>
          <p:cNvSpPr/>
          <p:nvPr/>
        </p:nvSpPr>
        <p:spPr>
          <a:xfrm>
            <a:off x="253301" y="254011"/>
            <a:ext cx="1029106" cy="1029107"/>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74" name="Shape 74"/>
          <p:cNvSpPr/>
          <p:nvPr/>
        </p:nvSpPr>
        <p:spPr>
          <a:xfrm>
            <a:off x="1595277" y="255235"/>
            <a:ext cx="1588881" cy="1029964"/>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75" name="Shape 75"/>
          <p:cNvSpPr/>
          <p:nvPr/>
        </p:nvSpPr>
        <p:spPr>
          <a:xfrm>
            <a:off x="458423" y="2342799"/>
            <a:ext cx="9649106" cy="4588803"/>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p:nvPr/>
        </p:nvSpPr>
        <p:spPr>
          <a:xfrm>
            <a:off x="5574588" y="11"/>
            <a:ext cx="5117401" cy="3779991"/>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23" name="Shape 123"/>
          <p:cNvSpPr/>
          <p:nvPr/>
        </p:nvSpPr>
        <p:spPr>
          <a:xfrm>
            <a:off x="5396801" y="3780001"/>
            <a:ext cx="5295201" cy="378000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24" name="Shape 124"/>
          <p:cNvSpPr/>
          <p:nvPr/>
        </p:nvSpPr>
        <p:spPr>
          <a:xfrm>
            <a:off x="-2" y="6"/>
            <a:ext cx="6844607" cy="75599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16F78B"/>
          </a:solidFill>
          <a:ln w="12700">
            <a:miter lim="400000"/>
          </a:ln>
        </p:spPr>
        <p:txBody>
          <a:bodyPr lIns="45718" tIns="45718" rIns="45718" bIns="45718"/>
          <a:lstStyle/>
          <a:p>
            <a:pPr>
              <a:defRPr>
                <a:latin typeface="Calibri"/>
                <a:ea typeface="Calibri"/>
                <a:cs typeface="Calibri"/>
                <a:sym typeface="Calibri"/>
              </a:defRPr>
            </a:pPr>
            <a:endParaRPr/>
          </a:p>
        </p:txBody>
      </p:sp>
      <p:sp>
        <p:nvSpPr>
          <p:cNvPr id="125" name="Shape 125"/>
          <p:cNvSpPr/>
          <p:nvPr/>
        </p:nvSpPr>
        <p:spPr>
          <a:xfrm>
            <a:off x="457200" y="6208674"/>
            <a:ext cx="2572562" cy="894132"/>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26" name="Shape 126"/>
          <p:cNvSpPr>
            <a:spLocks noGrp="1"/>
          </p:cNvSpPr>
          <p:nvPr>
            <p:ph type="title"/>
          </p:nvPr>
        </p:nvSpPr>
        <p:spPr>
          <a:xfrm>
            <a:off x="444498" y="278706"/>
            <a:ext cx="3141985" cy="756927"/>
          </a:xfrm>
          <a:prstGeom prst="rect">
            <a:avLst/>
          </a:prstGeom>
        </p:spPr>
        <p:txBody>
          <a:bodyPr/>
          <a:lstStyle>
            <a:lvl1pPr indent="12700">
              <a:spcBef>
                <a:spcPts val="100"/>
              </a:spcBef>
            </a:lvl1pPr>
          </a:lstStyle>
          <a:p>
            <a:r>
              <a:t>Expedition</a:t>
            </a:r>
          </a:p>
        </p:txBody>
      </p:sp>
      <p:sp>
        <p:nvSpPr>
          <p:cNvPr id="127" name="Shape 127"/>
          <p:cNvSpPr/>
          <p:nvPr/>
        </p:nvSpPr>
        <p:spPr>
          <a:xfrm>
            <a:off x="444500" y="1522188"/>
            <a:ext cx="7605132" cy="309059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t">
            <a:spAutoFit/>
          </a:bodyPr>
          <a:lstStyle/>
          <a:p>
            <a:pPr marR="5080" indent="12700">
              <a:spcBef>
                <a:spcPts val="100"/>
              </a:spcBef>
              <a:defRPr sz="3600" b="1">
                <a:solidFill>
                  <a:srgbClr val="FFFFFF"/>
                </a:solidFill>
                <a:latin typeface="Arial"/>
                <a:ea typeface="Arial"/>
                <a:cs typeface="Arial"/>
                <a:sym typeface="Arial"/>
              </a:defRPr>
            </a:pPr>
            <a:r>
              <a:rPr dirty="0"/>
              <a:t>Explore </a:t>
            </a:r>
            <a:r>
              <a:rPr spc="-5" dirty="0">
                <a:solidFill>
                  <a:srgbClr val="000000"/>
                </a:solidFill>
              </a:rPr>
              <a:t>the </a:t>
            </a:r>
            <a:r>
              <a:rPr dirty="0">
                <a:solidFill>
                  <a:srgbClr val="000000"/>
                </a:solidFill>
              </a:rPr>
              <a:t>great</a:t>
            </a:r>
            <a:r>
              <a:rPr lang="en-US" dirty="0"/>
              <a:t> </a:t>
            </a:r>
            <a:r>
              <a:rPr dirty="0">
                <a:solidFill>
                  <a:srgbClr val="000000"/>
                </a:solidFill>
              </a:rPr>
              <a:t>outdoors</a:t>
            </a:r>
            <a:r>
              <a:rPr dirty="0"/>
              <a:t> </a:t>
            </a:r>
            <a:endParaRPr lang="en-US" dirty="0"/>
          </a:p>
          <a:p>
            <a:pPr marR="5080" indent="12700">
              <a:spcBef>
                <a:spcPts val="100"/>
              </a:spcBef>
              <a:defRPr sz="3600" b="1">
                <a:solidFill>
                  <a:srgbClr val="FFFFFF"/>
                </a:solidFill>
                <a:latin typeface="Arial"/>
                <a:ea typeface="Arial"/>
                <a:cs typeface="Arial"/>
                <a:sym typeface="Arial"/>
              </a:defRPr>
            </a:pPr>
            <a:r>
              <a:rPr spc="-5" dirty="0">
                <a:solidFill>
                  <a:srgbClr val="000000"/>
                </a:solidFill>
              </a:rPr>
              <a:t>and</a:t>
            </a:r>
            <a:r>
              <a:rPr spc="-5" dirty="0">
                <a:solidFill>
                  <a:schemeClr val="tx1"/>
                </a:solidFill>
              </a:rPr>
              <a:t> </a:t>
            </a:r>
            <a:r>
              <a:rPr lang="en-US" spc="-5" dirty="0">
                <a:solidFill>
                  <a:schemeClr val="tx1"/>
                </a:solidFill>
              </a:rPr>
              <a:t>spend two</a:t>
            </a:r>
            <a:r>
              <a:rPr dirty="0">
                <a:solidFill>
                  <a:schemeClr val="tx1"/>
                </a:solidFill>
              </a:rPr>
              <a:t> n</a:t>
            </a:r>
            <a:r>
              <a:rPr dirty="0">
                <a:solidFill>
                  <a:srgbClr val="000000"/>
                </a:solidFill>
              </a:rPr>
              <a:t>ights </a:t>
            </a:r>
            <a:endParaRPr lang="en-US" dirty="0">
              <a:solidFill>
                <a:srgbClr val="FFFFFF"/>
              </a:solidFill>
            </a:endParaRPr>
          </a:p>
          <a:p>
            <a:pPr marR="5080" indent="12700">
              <a:spcBef>
                <a:spcPts val="100"/>
              </a:spcBef>
              <a:defRPr sz="3600" b="1">
                <a:solidFill>
                  <a:srgbClr val="FFFFFF"/>
                </a:solidFill>
                <a:latin typeface="Arial"/>
                <a:ea typeface="Arial"/>
                <a:cs typeface="Arial"/>
                <a:sym typeface="Arial"/>
              </a:defRPr>
            </a:pPr>
            <a:r>
              <a:rPr spc="-5">
                <a:solidFill>
                  <a:srgbClr val="000000"/>
                </a:solidFill>
              </a:rPr>
              <a:t>away from </a:t>
            </a:r>
            <a:r>
              <a:rPr dirty="0">
                <a:solidFill>
                  <a:srgbClr val="000000"/>
                </a:solidFill>
              </a:rPr>
              <a:t>home</a:t>
            </a:r>
            <a:endParaRPr/>
          </a:p>
          <a:p>
            <a:pPr marR="1175385" indent="12700">
              <a:spcBef>
                <a:spcPts val="2400"/>
              </a:spcBef>
              <a:defRPr sz="3600" b="1" spc="-5">
                <a:solidFill>
                  <a:srgbClr val="FFFFFF"/>
                </a:solidFill>
                <a:latin typeface="Arial"/>
                <a:ea typeface="Arial"/>
                <a:cs typeface="Arial"/>
                <a:sym typeface="Arial"/>
              </a:defRPr>
            </a:pPr>
            <a:r>
              <a:rPr dirty="0"/>
              <a:t>Create </a:t>
            </a:r>
            <a:r>
              <a:rPr dirty="0">
                <a:solidFill>
                  <a:srgbClr val="000000"/>
                </a:solidFill>
              </a:rPr>
              <a:t>memories</a:t>
            </a:r>
            <a:r>
              <a:rPr spc="-90" dirty="0">
                <a:solidFill>
                  <a:srgbClr val="000000"/>
                </a:solidFill>
              </a:rPr>
              <a:t> </a:t>
            </a:r>
            <a:r>
              <a:rPr dirty="0">
                <a:solidFill>
                  <a:srgbClr val="000000"/>
                </a:solidFill>
              </a:rPr>
              <a:t>that</a:t>
            </a:r>
            <a:r>
              <a:rPr dirty="0"/>
              <a:t> </a:t>
            </a:r>
            <a:br>
              <a:rPr lang="en-US" spc="-5" dirty="0">
                <a:solidFill>
                  <a:srgbClr val="FFFFFF"/>
                </a:solidFill>
              </a:rPr>
            </a:br>
            <a:r>
              <a:rPr spc="0" dirty="0">
                <a:solidFill>
                  <a:srgbClr val="000000"/>
                </a:solidFill>
              </a:rPr>
              <a:t>will last a</a:t>
            </a:r>
            <a:r>
              <a:rPr spc="-34" dirty="0">
                <a:solidFill>
                  <a:srgbClr val="000000"/>
                </a:solidFill>
              </a:rPr>
              <a:t> </a:t>
            </a:r>
            <a:r>
              <a:rPr spc="0" dirty="0">
                <a:solidFill>
                  <a:srgbClr val="000000"/>
                </a:solidFill>
              </a:rPr>
              <a:t>lifetime</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p:cNvSpPr>
          <p:nvPr>
            <p:ph type="title"/>
          </p:nvPr>
        </p:nvSpPr>
        <p:spPr>
          <a:xfrm>
            <a:off x="444500" y="278708"/>
            <a:ext cx="9804400" cy="756925"/>
          </a:xfrm>
          <a:prstGeom prst="rect">
            <a:avLst/>
          </a:prstGeom>
        </p:spPr>
        <p:txBody>
          <a:bodyPr/>
          <a:lstStyle/>
          <a:p>
            <a:endParaRPr/>
          </a:p>
        </p:txBody>
      </p:sp>
      <p:sp>
        <p:nvSpPr>
          <p:cNvPr id="132" name="Shape 132"/>
          <p:cNvSpPr>
            <a:spLocks noGrp="1"/>
          </p:cNvSpPr>
          <p:nvPr>
            <p:ph type="body" sz="quarter" idx="1"/>
          </p:nvPr>
        </p:nvSpPr>
        <p:spPr>
          <a:xfrm>
            <a:off x="444500" y="1522191"/>
            <a:ext cx="4749800" cy="2311401"/>
          </a:xfrm>
          <a:prstGeom prst="rect">
            <a:avLst/>
          </a:prstGeom>
        </p:spPr>
        <p:txBody>
          <a:bodyPr/>
          <a:lstStyle/>
          <a:p>
            <a:endParaRPr/>
          </a:p>
        </p:txBody>
      </p:sp>
      <p:sp>
        <p:nvSpPr>
          <p:cNvPr id="133" name="Shape 133"/>
          <p:cNvSpPr/>
          <p:nvPr/>
        </p:nvSpPr>
        <p:spPr>
          <a:xfrm>
            <a:off x="5727001" y="11"/>
            <a:ext cx="4965001" cy="3779991"/>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34" name="Shape 134"/>
          <p:cNvSpPr/>
          <p:nvPr/>
        </p:nvSpPr>
        <p:spPr>
          <a:xfrm>
            <a:off x="5434901" y="3780001"/>
            <a:ext cx="5257101" cy="378000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35" name="Shape 135"/>
          <p:cNvSpPr/>
          <p:nvPr/>
        </p:nvSpPr>
        <p:spPr>
          <a:xfrm>
            <a:off x="-2" y="6"/>
            <a:ext cx="6844607" cy="75599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82C9F"/>
          </a:solidFill>
          <a:ln w="12700">
            <a:miter lim="400000"/>
          </a:ln>
        </p:spPr>
        <p:txBody>
          <a:bodyPr lIns="45718" tIns="45718" rIns="45718" bIns="45718"/>
          <a:lstStyle/>
          <a:p>
            <a:pPr>
              <a:defRPr>
                <a:latin typeface="Calibri"/>
                <a:ea typeface="Calibri"/>
                <a:cs typeface="Calibri"/>
                <a:sym typeface="Calibri"/>
              </a:defRPr>
            </a:pPr>
            <a:endParaRPr/>
          </a:p>
        </p:txBody>
      </p:sp>
      <p:sp>
        <p:nvSpPr>
          <p:cNvPr id="136" name="Shape 136"/>
          <p:cNvSpPr/>
          <p:nvPr/>
        </p:nvSpPr>
        <p:spPr>
          <a:xfrm>
            <a:off x="457200" y="6208674"/>
            <a:ext cx="2572562" cy="894132"/>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37" name="Shape 137"/>
          <p:cNvSpPr/>
          <p:nvPr/>
        </p:nvSpPr>
        <p:spPr>
          <a:xfrm>
            <a:off x="444500" y="1522188"/>
            <a:ext cx="5870575" cy="24234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5080" indent="12700">
              <a:spcBef>
                <a:spcPts val="100"/>
              </a:spcBef>
              <a:defRPr sz="3600" b="1">
                <a:solidFill>
                  <a:srgbClr val="FFFFFF"/>
                </a:solidFill>
                <a:latin typeface="Arial"/>
                <a:ea typeface="Arial"/>
                <a:cs typeface="Arial"/>
                <a:sym typeface="Arial"/>
              </a:defRPr>
            </a:pPr>
            <a:r>
              <a:t>Spend</a:t>
            </a:r>
            <a:r>
              <a:rPr>
                <a:solidFill>
                  <a:srgbClr val="000000"/>
                </a:solidFill>
              </a:rPr>
              <a:t> five days </a:t>
            </a:r>
            <a:r>
              <a:rPr spc="-5">
                <a:solidFill>
                  <a:srgbClr val="000000"/>
                </a:solidFill>
              </a:rPr>
              <a:t>and four</a:t>
            </a:r>
            <a:r>
              <a:rPr spc="-90">
                <a:solidFill>
                  <a:srgbClr val="000000"/>
                </a:solidFill>
              </a:rPr>
              <a:t> </a:t>
            </a:r>
            <a:r>
              <a:rPr>
                <a:solidFill>
                  <a:srgbClr val="000000"/>
                </a:solidFill>
              </a:rPr>
              <a:t>nights </a:t>
            </a:r>
            <a:r>
              <a:rPr spc="-5">
                <a:solidFill>
                  <a:srgbClr val="000000"/>
                </a:solidFill>
              </a:rPr>
              <a:t>away from</a:t>
            </a:r>
            <a:r>
              <a:rPr spc="-15">
                <a:solidFill>
                  <a:srgbClr val="000000"/>
                </a:solidFill>
              </a:rPr>
              <a:t> </a:t>
            </a:r>
            <a:r>
              <a:rPr>
                <a:solidFill>
                  <a:srgbClr val="000000"/>
                </a:solidFill>
              </a:rPr>
              <a:t>home</a:t>
            </a:r>
          </a:p>
          <a:p>
            <a:pPr marR="41275" indent="12700">
              <a:spcBef>
                <a:spcPts val="2400"/>
              </a:spcBef>
              <a:defRPr sz="3600" b="1">
                <a:solidFill>
                  <a:srgbClr val="FFFFFF"/>
                </a:solidFill>
                <a:latin typeface="Arial"/>
                <a:ea typeface="Arial"/>
                <a:cs typeface="Arial"/>
                <a:sym typeface="Arial"/>
              </a:defRPr>
            </a:pPr>
            <a:r>
              <a:t>Share </a:t>
            </a:r>
            <a:r>
              <a:rPr spc="-5">
                <a:solidFill>
                  <a:srgbClr val="000000"/>
                </a:solidFill>
              </a:rPr>
              <a:t>experiences and  </a:t>
            </a:r>
            <a:r>
              <a:rPr spc="-34">
                <a:solidFill>
                  <a:srgbClr val="000000"/>
                </a:solidFill>
              </a:rPr>
              <a:t>create </a:t>
            </a:r>
            <a:r>
              <a:rPr spc="-25">
                <a:solidFill>
                  <a:srgbClr val="000000"/>
                </a:solidFill>
              </a:rPr>
              <a:t>new</a:t>
            </a:r>
            <a:r>
              <a:rPr spc="-208">
                <a:solidFill>
                  <a:srgbClr val="000000"/>
                </a:solidFill>
              </a:rPr>
              <a:t> </a:t>
            </a:r>
            <a:r>
              <a:rPr spc="-40">
                <a:solidFill>
                  <a:srgbClr val="000000"/>
                </a:solidFill>
              </a:rPr>
              <a:t>connections</a:t>
            </a:r>
          </a:p>
        </p:txBody>
      </p:sp>
      <p:sp>
        <p:nvSpPr>
          <p:cNvPr id="138" name="Shape 138"/>
          <p:cNvSpPr/>
          <p:nvPr/>
        </p:nvSpPr>
        <p:spPr>
          <a:xfrm>
            <a:off x="444498" y="278706"/>
            <a:ext cx="3141349" cy="66668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lnSpcReduction="10000"/>
          </a:bodyPr>
          <a:lstStyle>
            <a:lvl1pPr indent="12190" defTabSz="877822">
              <a:defRPr sz="4600" b="1">
                <a:solidFill>
                  <a:srgbClr val="FFFFFF"/>
                </a:solidFill>
                <a:latin typeface="Arial"/>
                <a:ea typeface="Arial"/>
                <a:cs typeface="Arial"/>
                <a:sym typeface="Arial"/>
              </a:defRPr>
            </a:lvl1pPr>
          </a:lstStyle>
          <a:p>
            <a:r>
              <a:t>Residential</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p:cNvSpPr>
          <p:nvPr>
            <p:ph type="title"/>
          </p:nvPr>
        </p:nvSpPr>
        <p:spPr>
          <a:xfrm>
            <a:off x="444500" y="278706"/>
            <a:ext cx="8978900" cy="756927"/>
          </a:xfrm>
          <a:prstGeom prst="rect">
            <a:avLst/>
          </a:prstGeom>
        </p:spPr>
        <p:txBody>
          <a:bodyPr/>
          <a:lstStyle/>
          <a:p>
            <a:pPr indent="12700">
              <a:spcBef>
                <a:spcPts val="100"/>
              </a:spcBef>
              <a:defRPr spc="-100"/>
            </a:pPr>
            <a:r>
              <a:t>Your Welcome </a:t>
            </a:r>
            <a:r>
              <a:rPr spc="0"/>
              <a:t>Pack </a:t>
            </a:r>
            <a:r>
              <a:t>and</a:t>
            </a:r>
            <a:r>
              <a:rPr spc="0"/>
              <a:t> </a:t>
            </a:r>
            <a:r>
              <a:t>eDofE</a:t>
            </a:r>
          </a:p>
        </p:txBody>
      </p:sp>
      <p:sp>
        <p:nvSpPr>
          <p:cNvPr id="132" name="Shape 132"/>
          <p:cNvSpPr/>
          <p:nvPr/>
        </p:nvSpPr>
        <p:spPr>
          <a:xfrm>
            <a:off x="5345998" y="1276806"/>
            <a:ext cx="4888806" cy="5826000"/>
          </a:xfrm>
          <a:prstGeom prst="rect">
            <a:avLst/>
          </a:prstGeom>
          <a:solidFill>
            <a:srgbClr val="FFFFFF"/>
          </a:solidFill>
          <a:ln w="12700">
            <a:miter lim="400000"/>
          </a:ln>
        </p:spPr>
        <p:txBody>
          <a:bodyPr lIns="45718" tIns="45718" rIns="45718" bIns="45718"/>
          <a:lstStyle/>
          <a:p>
            <a:pPr>
              <a:defRPr>
                <a:latin typeface="Calibri"/>
                <a:ea typeface="Calibri"/>
                <a:cs typeface="Calibri"/>
                <a:sym typeface="Calibri"/>
              </a:defRPr>
            </a:pPr>
            <a:endParaRPr/>
          </a:p>
        </p:txBody>
      </p:sp>
      <p:sp>
        <p:nvSpPr>
          <p:cNvPr id="133" name="Shape 133"/>
          <p:cNvSpPr/>
          <p:nvPr/>
        </p:nvSpPr>
        <p:spPr>
          <a:xfrm>
            <a:off x="457196" y="1276806"/>
            <a:ext cx="4888809" cy="5826000"/>
          </a:xfrm>
          <a:prstGeom prst="rect">
            <a:avLst/>
          </a:prstGeom>
          <a:solidFill>
            <a:srgbClr val="FFFFFF"/>
          </a:solidFill>
          <a:ln w="12700">
            <a:miter lim="400000"/>
          </a:ln>
        </p:spPr>
        <p:txBody>
          <a:bodyPr lIns="45718" tIns="45718" rIns="45718" bIns="45718"/>
          <a:lstStyle/>
          <a:p>
            <a:pPr>
              <a:defRPr>
                <a:latin typeface="Calibri"/>
                <a:ea typeface="Calibri"/>
                <a:cs typeface="Calibri"/>
                <a:sym typeface="Calibri"/>
              </a:defRPr>
            </a:pPr>
            <a:endParaRPr/>
          </a:p>
        </p:txBody>
      </p:sp>
      <p:sp>
        <p:nvSpPr>
          <p:cNvPr id="134" name="Shape 134"/>
          <p:cNvSpPr/>
          <p:nvPr/>
        </p:nvSpPr>
        <p:spPr>
          <a:xfrm>
            <a:off x="457198" y="1276806"/>
            <a:ext cx="2396571" cy="5826000"/>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35" name="Shape 135"/>
          <p:cNvSpPr/>
          <p:nvPr/>
        </p:nvSpPr>
        <p:spPr>
          <a:xfrm>
            <a:off x="2853765" y="958048"/>
            <a:ext cx="7838238" cy="432858"/>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36" name="Shape 136"/>
          <p:cNvSpPr/>
          <p:nvPr/>
        </p:nvSpPr>
        <p:spPr>
          <a:xfrm>
            <a:off x="9818460" y="1384398"/>
            <a:ext cx="873544" cy="6082734"/>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37" name="Shape 137"/>
          <p:cNvSpPr/>
          <p:nvPr/>
        </p:nvSpPr>
        <p:spPr>
          <a:xfrm>
            <a:off x="2853764" y="7102805"/>
            <a:ext cx="6971204" cy="364328"/>
          </a:xfrm>
          <a:prstGeom prst="rect">
            <a:avLst/>
          </a:prstGeom>
          <a:blipFill>
            <a:blip r:embed="rId6"/>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38" name="Shape 138"/>
          <p:cNvSpPr/>
          <p:nvPr/>
        </p:nvSpPr>
        <p:spPr>
          <a:xfrm>
            <a:off x="5346000" y="1276805"/>
            <a:ext cx="3157617" cy="3140817"/>
          </a:xfrm>
          <a:prstGeom prst="rect">
            <a:avLst/>
          </a:prstGeom>
          <a:blipFill>
            <a:blip r:embed="rId7"/>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39" name="Shape 139"/>
          <p:cNvSpPr/>
          <p:nvPr/>
        </p:nvSpPr>
        <p:spPr>
          <a:xfrm>
            <a:off x="8497123" y="1276806"/>
            <a:ext cx="1737682" cy="5826000"/>
          </a:xfrm>
          <a:prstGeom prst="rect">
            <a:avLst/>
          </a:prstGeom>
          <a:blipFill>
            <a:blip r:embed="rId8"/>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40" name="Shape 140"/>
          <p:cNvSpPr/>
          <p:nvPr/>
        </p:nvSpPr>
        <p:spPr>
          <a:xfrm>
            <a:off x="5346000" y="4411112"/>
            <a:ext cx="3157617" cy="2691696"/>
          </a:xfrm>
          <a:prstGeom prst="rect">
            <a:avLst/>
          </a:prstGeom>
          <a:blipFill>
            <a:blip r:embed="rId9"/>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41" name="Shape 141"/>
          <p:cNvSpPr/>
          <p:nvPr/>
        </p:nvSpPr>
        <p:spPr>
          <a:xfrm>
            <a:off x="2853763" y="1276806"/>
            <a:ext cx="2492252" cy="5826000"/>
          </a:xfrm>
          <a:prstGeom prst="rect">
            <a:avLst/>
          </a:prstGeom>
          <a:blipFill>
            <a:blip r:embed="rId10"/>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p:nvPr/>
        </p:nvSpPr>
        <p:spPr>
          <a:xfrm>
            <a:off x="-2" y="6"/>
            <a:ext cx="6844607" cy="75599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16F78B"/>
          </a:solidFill>
          <a:ln w="12700">
            <a:miter lim="400000"/>
          </a:ln>
        </p:spPr>
        <p:txBody>
          <a:bodyPr lIns="45718" tIns="45718" rIns="45718" bIns="45718"/>
          <a:lstStyle/>
          <a:p>
            <a:pPr>
              <a:defRPr>
                <a:latin typeface="Calibri"/>
                <a:ea typeface="Calibri"/>
                <a:cs typeface="Calibri"/>
                <a:sym typeface="Calibri"/>
              </a:defRPr>
            </a:pPr>
            <a:endParaRPr/>
          </a:p>
        </p:txBody>
      </p:sp>
      <p:sp>
        <p:nvSpPr>
          <p:cNvPr id="146" name="Shape 146"/>
          <p:cNvSpPr/>
          <p:nvPr/>
        </p:nvSpPr>
        <p:spPr>
          <a:xfrm>
            <a:off x="457200" y="6208674"/>
            <a:ext cx="2572562" cy="894132"/>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47" name="Shape 147"/>
          <p:cNvSpPr>
            <a:spLocks noGrp="1"/>
          </p:cNvSpPr>
          <p:nvPr>
            <p:ph type="title"/>
          </p:nvPr>
        </p:nvSpPr>
        <p:spPr>
          <a:xfrm>
            <a:off x="444500" y="278706"/>
            <a:ext cx="4361180" cy="756927"/>
          </a:xfrm>
          <a:prstGeom prst="rect">
            <a:avLst/>
          </a:prstGeom>
        </p:spPr>
        <p:txBody>
          <a:bodyPr/>
          <a:lstStyle/>
          <a:p>
            <a:pPr indent="12700">
              <a:spcBef>
                <a:spcPts val="100"/>
              </a:spcBef>
            </a:pPr>
            <a:r>
              <a:t>Getting</a:t>
            </a:r>
            <a:r>
              <a:rPr spc="-100"/>
              <a:t> started</a:t>
            </a:r>
          </a:p>
        </p:txBody>
      </p:sp>
      <p:sp>
        <p:nvSpPr>
          <p:cNvPr id="148" name="Shape 148"/>
          <p:cNvSpPr>
            <a:spLocks noGrp="1"/>
          </p:cNvSpPr>
          <p:nvPr>
            <p:ph type="body" sz="quarter" idx="1"/>
          </p:nvPr>
        </p:nvSpPr>
        <p:spPr>
          <a:xfrm>
            <a:off x="444500" y="1522191"/>
            <a:ext cx="4749800" cy="2311401"/>
          </a:xfrm>
          <a:prstGeom prst="rect">
            <a:avLst/>
          </a:prstGeom>
        </p:spPr>
        <p:txBody>
          <a:bodyPr/>
          <a:lstStyle/>
          <a:p>
            <a:pPr marR="5080" indent="12700">
              <a:spcBef>
                <a:spcPts val="100"/>
              </a:spcBef>
              <a:defRPr spc="-100">
                <a:solidFill>
                  <a:srgbClr val="FFFFFF"/>
                </a:solidFill>
              </a:defRPr>
            </a:pPr>
            <a:r>
              <a:rPr dirty="0"/>
              <a:t>Are you ready </a:t>
            </a:r>
            <a:r>
              <a:rPr dirty="0">
                <a:solidFill>
                  <a:srgbClr val="000000"/>
                </a:solidFill>
              </a:rPr>
              <a:t>to start  an adventure you’ll  </a:t>
            </a:r>
            <a:r>
              <a:rPr spc="0" dirty="0">
                <a:solidFill>
                  <a:srgbClr val="000000"/>
                </a:solidFill>
              </a:rPr>
              <a:t>never</a:t>
            </a:r>
            <a:r>
              <a:rPr dirty="0">
                <a:solidFill>
                  <a:srgbClr val="000000"/>
                </a:solidFill>
              </a:rPr>
              <a:t> forget?</a:t>
            </a:r>
          </a:p>
          <a:p>
            <a:pPr indent="12700">
              <a:spcBef>
                <a:spcPts val="2100"/>
              </a:spcBef>
              <a:defRPr sz="2400" spc="-100"/>
            </a:pPr>
            <a:r>
              <a:rPr dirty="0"/>
              <a:t>To </a:t>
            </a:r>
            <a:r>
              <a:rPr spc="0" dirty="0"/>
              <a:t>get </a:t>
            </a:r>
            <a:r>
              <a:rPr dirty="0"/>
              <a:t>started </a:t>
            </a:r>
            <a:r>
              <a:rPr spc="0" dirty="0"/>
              <a:t>with </a:t>
            </a:r>
            <a:r>
              <a:rPr dirty="0"/>
              <a:t>your</a:t>
            </a:r>
            <a:r>
              <a:rPr spc="0" dirty="0"/>
              <a:t> </a:t>
            </a:r>
            <a:r>
              <a:rPr dirty="0"/>
              <a:t>DofE,</a:t>
            </a:r>
          </a:p>
        </p:txBody>
      </p:sp>
      <p:sp>
        <p:nvSpPr>
          <p:cNvPr id="14" name="Shape 151">
            <a:extLst>
              <a:ext uri="{FF2B5EF4-FFF2-40B4-BE49-F238E27FC236}">
                <a16:creationId xmlns:a16="http://schemas.microsoft.com/office/drawing/2014/main" id="{D326C1A8-D153-494D-94C6-63F5289BCFBC}"/>
              </a:ext>
            </a:extLst>
          </p:cNvPr>
          <p:cNvSpPr/>
          <p:nvPr/>
        </p:nvSpPr>
        <p:spPr>
          <a:xfrm>
            <a:off x="444500" y="4062527"/>
            <a:ext cx="3531875" cy="1502976"/>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indent="12700">
              <a:spcBef>
                <a:spcPts val="100"/>
              </a:spcBef>
              <a:defRPr sz="2400" b="1" spc="-5">
                <a:latin typeface="Arial"/>
                <a:ea typeface="Arial"/>
                <a:cs typeface="Arial"/>
                <a:sym typeface="Arial"/>
              </a:defRPr>
            </a:pPr>
            <a:r>
              <a:rPr dirty="0"/>
              <a:t>speak </a:t>
            </a:r>
            <a:r>
              <a:rPr spc="0" dirty="0"/>
              <a:t>to </a:t>
            </a:r>
            <a:r>
              <a:rPr lang="en-GB" spc="0" dirty="0"/>
              <a:t>Mr Kerrigan.</a:t>
            </a:r>
          </a:p>
          <a:p>
            <a:pPr indent="12700">
              <a:spcBef>
                <a:spcPts val="100"/>
              </a:spcBef>
              <a:defRPr sz="2400" b="1" spc="-5">
                <a:latin typeface="Arial"/>
                <a:ea typeface="Arial"/>
                <a:cs typeface="Arial"/>
                <a:sym typeface="Arial"/>
              </a:defRPr>
            </a:pPr>
            <a:endParaRPr lang="en-GB" dirty="0"/>
          </a:p>
          <a:p>
            <a:pPr indent="12700">
              <a:spcBef>
                <a:spcPts val="100"/>
              </a:spcBef>
              <a:defRPr sz="2400" b="1" spc="-5">
                <a:latin typeface="Arial"/>
                <a:ea typeface="Arial"/>
                <a:cs typeface="Arial"/>
                <a:sym typeface="Arial"/>
              </a:defRPr>
            </a:pPr>
            <a:r>
              <a:rPr lang="en-GB" dirty="0"/>
              <a:t>Miss </a:t>
            </a:r>
            <a:r>
              <a:rPr lang="en-GB" dirty="0" err="1"/>
              <a:t>Slesser</a:t>
            </a:r>
            <a:r>
              <a:rPr lang="en-GB" dirty="0"/>
              <a:t> or </a:t>
            </a:r>
          </a:p>
          <a:p>
            <a:pPr indent="12700">
              <a:spcBef>
                <a:spcPts val="100"/>
              </a:spcBef>
              <a:defRPr sz="2400" b="1" spc="-5">
                <a:latin typeface="Arial"/>
                <a:ea typeface="Arial"/>
                <a:cs typeface="Arial"/>
                <a:sym typeface="Arial"/>
              </a:defRPr>
            </a:pPr>
            <a:r>
              <a:rPr lang="en-GB" dirty="0"/>
              <a:t>Miss Sheard.</a:t>
            </a:r>
            <a:endParaRPr dirty="0"/>
          </a:p>
        </p:txBody>
      </p:sp>
      <p:sp>
        <p:nvSpPr>
          <p:cNvPr id="15" name="Shape 152">
            <a:extLst>
              <a:ext uri="{FF2B5EF4-FFF2-40B4-BE49-F238E27FC236}">
                <a16:creationId xmlns:a16="http://schemas.microsoft.com/office/drawing/2014/main" id="{74D064B0-A632-4BD2-A907-2965284D5DE4}"/>
              </a:ext>
            </a:extLst>
          </p:cNvPr>
          <p:cNvSpPr/>
          <p:nvPr/>
        </p:nvSpPr>
        <p:spPr>
          <a:xfrm>
            <a:off x="7289107" y="4179624"/>
            <a:ext cx="2779398" cy="55143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indent="12700">
              <a:spcBef>
                <a:spcPts val="900"/>
              </a:spcBef>
              <a:defRPr sz="1600" b="1">
                <a:latin typeface="Arial"/>
                <a:ea typeface="Arial"/>
                <a:cs typeface="Arial"/>
                <a:sym typeface="Arial"/>
              </a:defRPr>
            </a:pPr>
            <a:r>
              <a:rPr lang="en-GB" dirty="0"/>
              <a:t>Mr Kerrigan</a:t>
            </a:r>
            <a:endParaRPr spc="-5" dirty="0"/>
          </a:p>
          <a:p>
            <a:pPr indent="12700">
              <a:spcBef>
                <a:spcPts val="700"/>
              </a:spcBef>
              <a:defRPr sz="1400" b="1">
                <a:latin typeface="Arial"/>
                <a:ea typeface="Arial"/>
                <a:cs typeface="Arial"/>
                <a:sym typeface="Arial"/>
              </a:defRPr>
            </a:pPr>
            <a:r>
              <a:rPr lang="en-GB" sz="1400" dirty="0"/>
              <a:t>DofE Co-Ordinator/ Manager</a:t>
            </a:r>
            <a:endParaRPr sz="1400" dirty="0"/>
          </a:p>
        </p:txBody>
      </p:sp>
      <p:sp>
        <p:nvSpPr>
          <p:cNvPr id="16" name="Shape 153">
            <a:extLst>
              <a:ext uri="{FF2B5EF4-FFF2-40B4-BE49-F238E27FC236}">
                <a16:creationId xmlns:a16="http://schemas.microsoft.com/office/drawing/2014/main" id="{8A7A7393-FC0A-4BA1-84EE-FE377DCF9831}"/>
              </a:ext>
            </a:extLst>
          </p:cNvPr>
          <p:cNvSpPr/>
          <p:nvPr/>
        </p:nvSpPr>
        <p:spPr>
          <a:xfrm>
            <a:off x="6095578" y="4779013"/>
            <a:ext cx="4140622" cy="218008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R="13970" indent="60960">
              <a:spcBef>
                <a:spcPts val="100"/>
              </a:spcBef>
              <a:defRPr sz="1100" b="1">
                <a:latin typeface="Arial"/>
                <a:ea typeface="Arial"/>
                <a:cs typeface="Arial"/>
                <a:sym typeface="Arial"/>
              </a:defRPr>
            </a:pPr>
            <a:r>
              <a:rPr lang="en-GB" sz="1400" dirty="0"/>
              <a:t>I completed by DofE Bronze, Silver and Gold award. Being presented my Gold at St James Palace by Prince Philip in 2004. I have done expeditions walking, canoeing and rowing. For my other sections I did activities such as photography, kayaking and </a:t>
            </a:r>
            <a:r>
              <a:rPr lang="en-GB" sz="1400" dirty="0" err="1"/>
              <a:t>boatwork</a:t>
            </a:r>
            <a:r>
              <a:rPr lang="en-GB" sz="1400" dirty="0"/>
              <a:t>. </a:t>
            </a:r>
          </a:p>
          <a:p>
            <a:pPr marR="13970" indent="60960">
              <a:spcBef>
                <a:spcPts val="100"/>
              </a:spcBef>
              <a:defRPr sz="1100" b="1">
                <a:latin typeface="Arial"/>
                <a:ea typeface="Arial"/>
                <a:cs typeface="Arial"/>
                <a:sym typeface="Arial"/>
              </a:defRPr>
            </a:pPr>
            <a:r>
              <a:rPr lang="en-GB" sz="1400" dirty="0"/>
              <a:t>I am a Mountain Leader and DofE expedition assessor.</a:t>
            </a:r>
          </a:p>
          <a:p>
            <a:pPr marR="13970" indent="60960">
              <a:spcBef>
                <a:spcPts val="100"/>
              </a:spcBef>
              <a:defRPr sz="1100" b="1">
                <a:latin typeface="Arial"/>
                <a:ea typeface="Arial"/>
                <a:cs typeface="Arial"/>
                <a:sym typeface="Arial"/>
              </a:defRPr>
            </a:pPr>
            <a:r>
              <a:rPr lang="en-GB" sz="1400" dirty="0"/>
              <a:t>I have been helping young people achieve their Duke of Edinburgh award for 22 years.</a:t>
            </a:r>
          </a:p>
        </p:txBody>
      </p:sp>
      <p:sp>
        <p:nvSpPr>
          <p:cNvPr id="17" name="Shape 173">
            <a:extLst>
              <a:ext uri="{FF2B5EF4-FFF2-40B4-BE49-F238E27FC236}">
                <a16:creationId xmlns:a16="http://schemas.microsoft.com/office/drawing/2014/main" id="{0C839055-6ADA-40D4-A72A-529AF2A0D5E2}"/>
              </a:ext>
            </a:extLst>
          </p:cNvPr>
          <p:cNvSpPr/>
          <p:nvPr/>
        </p:nvSpPr>
        <p:spPr>
          <a:xfrm>
            <a:off x="7202662" y="7102806"/>
            <a:ext cx="3045466" cy="40058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5080" indent="1236980">
              <a:spcBef>
                <a:spcPts val="100"/>
              </a:spcBef>
              <a:defRPr sz="1400" b="1">
                <a:latin typeface="Arial"/>
                <a:ea typeface="Arial"/>
                <a:cs typeface="Arial"/>
                <a:sym typeface="Arial"/>
              </a:defRPr>
            </a:pPr>
            <a:r>
              <a:rPr dirty="0"/>
              <a:t>The </a:t>
            </a:r>
            <a:r>
              <a:rPr spc="-5" dirty="0"/>
              <a:t>DofE </a:t>
            </a:r>
            <a:r>
              <a:rPr dirty="0"/>
              <a:t>is a</a:t>
            </a:r>
            <a:r>
              <a:rPr spc="-75" dirty="0"/>
              <a:t> </a:t>
            </a:r>
            <a:r>
              <a:rPr spc="-20" dirty="0"/>
              <a:t>charity.  </a:t>
            </a:r>
            <a:r>
              <a:rPr spc="-10" dirty="0"/>
              <a:t>Visit </a:t>
            </a:r>
            <a:r>
              <a:rPr spc="-5" dirty="0"/>
              <a:t>DofE.org </a:t>
            </a:r>
            <a:r>
              <a:rPr dirty="0"/>
              <a:t>for </a:t>
            </a:r>
            <a:r>
              <a:rPr spc="-5" dirty="0"/>
              <a:t>more</a:t>
            </a:r>
            <a:r>
              <a:rPr spc="-65" dirty="0"/>
              <a:t> </a:t>
            </a:r>
            <a:r>
              <a:rPr dirty="0"/>
              <a:t>information.</a:t>
            </a:r>
          </a:p>
        </p:txBody>
      </p:sp>
      <p:pic>
        <p:nvPicPr>
          <p:cNvPr id="18" name="Picture 17">
            <a:extLst>
              <a:ext uri="{FF2B5EF4-FFF2-40B4-BE49-F238E27FC236}">
                <a16:creationId xmlns:a16="http://schemas.microsoft.com/office/drawing/2014/main" id="{5DDA5A20-6E64-4321-9282-2B7875EF7B65}"/>
              </a:ext>
            </a:extLst>
          </p:cNvPr>
          <p:cNvPicPr>
            <a:picLocks noChangeAspect="1"/>
          </p:cNvPicPr>
          <p:nvPr/>
        </p:nvPicPr>
        <p:blipFill rotWithShape="1">
          <a:blip r:embed="rId4"/>
          <a:srcRect l="4122" t="22401" r="15672"/>
          <a:stretch/>
        </p:blipFill>
        <p:spPr>
          <a:xfrm>
            <a:off x="5504351" y="590346"/>
            <a:ext cx="4743777" cy="3442241"/>
          </a:xfrm>
          <a:prstGeom prst="rect">
            <a:avLst/>
          </a:prstGeom>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Shape 72"/>
          <p:cNvSpPr/>
          <p:nvPr/>
        </p:nvSpPr>
        <p:spPr>
          <a:xfrm>
            <a:off x="-1" y="11"/>
            <a:ext cx="10692005" cy="7559994"/>
          </a:xfrm>
          <a:prstGeom prst="rect">
            <a:avLst/>
          </a:prstGeom>
          <a:blipFill>
            <a:blip r:embed="rId2"/>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73" name="Shape 73"/>
          <p:cNvSpPr/>
          <p:nvPr/>
        </p:nvSpPr>
        <p:spPr>
          <a:xfrm>
            <a:off x="254000" y="254011"/>
            <a:ext cx="1029106" cy="1029107"/>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74" name="Shape 74"/>
          <p:cNvSpPr/>
          <p:nvPr/>
        </p:nvSpPr>
        <p:spPr>
          <a:xfrm>
            <a:off x="1595977" y="255235"/>
            <a:ext cx="1588881" cy="1029964"/>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75" name="Shape 75"/>
          <p:cNvSpPr/>
          <p:nvPr/>
        </p:nvSpPr>
        <p:spPr>
          <a:xfrm>
            <a:off x="791721" y="1962831"/>
            <a:ext cx="9231356" cy="4902568"/>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hape 77"/>
          <p:cNvSpPr/>
          <p:nvPr/>
        </p:nvSpPr>
        <p:spPr>
          <a:xfrm>
            <a:off x="3834698" y="10"/>
            <a:ext cx="6857305" cy="7559996"/>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78" name="Shape 78"/>
          <p:cNvSpPr/>
          <p:nvPr/>
        </p:nvSpPr>
        <p:spPr>
          <a:xfrm>
            <a:off x="-2" y="6"/>
            <a:ext cx="6844607" cy="75599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16F78B"/>
          </a:solidFill>
          <a:ln w="12700">
            <a:miter lim="400000"/>
          </a:ln>
        </p:spPr>
        <p:txBody>
          <a:bodyPr lIns="45718" tIns="45718" rIns="45718" bIns="45718"/>
          <a:lstStyle/>
          <a:p>
            <a:pPr>
              <a:defRPr>
                <a:latin typeface="Calibri"/>
                <a:ea typeface="Calibri"/>
                <a:cs typeface="Calibri"/>
                <a:sym typeface="Calibri"/>
              </a:defRPr>
            </a:pPr>
            <a:endParaRPr/>
          </a:p>
        </p:txBody>
      </p:sp>
      <p:sp>
        <p:nvSpPr>
          <p:cNvPr id="79" name="Shape 79"/>
          <p:cNvSpPr/>
          <p:nvPr/>
        </p:nvSpPr>
        <p:spPr>
          <a:xfrm>
            <a:off x="457200" y="6208674"/>
            <a:ext cx="2572562" cy="89413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80" name="Shape 80"/>
          <p:cNvSpPr>
            <a:spLocks noGrp="1"/>
          </p:cNvSpPr>
          <p:nvPr>
            <p:ph type="title"/>
          </p:nvPr>
        </p:nvSpPr>
        <p:spPr>
          <a:xfrm>
            <a:off x="444497" y="278706"/>
            <a:ext cx="4869821" cy="756927"/>
          </a:xfrm>
          <a:prstGeom prst="rect">
            <a:avLst/>
          </a:prstGeom>
        </p:spPr>
        <p:txBody>
          <a:bodyPr/>
          <a:lstStyle/>
          <a:p>
            <a:pPr indent="12700">
              <a:spcBef>
                <a:spcPts val="100"/>
              </a:spcBef>
              <a:defRPr sz="4300"/>
            </a:pPr>
            <a:r>
              <a:t>What is </a:t>
            </a:r>
            <a:r>
              <a:rPr spc="-100"/>
              <a:t>the DofE?</a:t>
            </a:r>
          </a:p>
        </p:txBody>
      </p:sp>
      <p:sp>
        <p:nvSpPr>
          <p:cNvPr id="81" name="Shape 81"/>
          <p:cNvSpPr/>
          <p:nvPr/>
        </p:nvSpPr>
        <p:spPr>
          <a:xfrm>
            <a:off x="444500" y="1496788"/>
            <a:ext cx="6026150" cy="326579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indent="12700">
              <a:spcBef>
                <a:spcPts val="100"/>
              </a:spcBef>
              <a:defRPr sz="2600" b="1">
                <a:latin typeface="Arial"/>
                <a:ea typeface="Arial"/>
                <a:cs typeface="Arial"/>
                <a:sym typeface="Arial"/>
              </a:defRPr>
            </a:pPr>
            <a:r>
              <a:t>The </a:t>
            </a:r>
            <a:r>
              <a:rPr spc="-5"/>
              <a:t>DofE </a:t>
            </a:r>
            <a:r>
              <a:t>is a life-changing</a:t>
            </a:r>
            <a:r>
              <a:rPr spc="-100"/>
              <a:t> </a:t>
            </a:r>
            <a:r>
              <a:rPr spc="-5"/>
              <a:t>adventure.</a:t>
            </a:r>
          </a:p>
          <a:p>
            <a:pPr marR="524509" indent="12700">
              <a:spcBef>
                <a:spcPts val="2400"/>
              </a:spcBef>
              <a:defRPr sz="2600" b="1" spc="-65">
                <a:latin typeface="Arial"/>
                <a:ea typeface="Arial"/>
                <a:cs typeface="Arial"/>
                <a:sym typeface="Arial"/>
              </a:defRPr>
            </a:pPr>
            <a:r>
              <a:t>You </a:t>
            </a:r>
            <a:r>
              <a:rPr spc="-5"/>
              <a:t>make </a:t>
            </a:r>
            <a:r>
              <a:rPr spc="0"/>
              <a:t>it: The </a:t>
            </a:r>
            <a:r>
              <a:rPr spc="-5"/>
              <a:t>DofE </a:t>
            </a:r>
            <a:r>
              <a:rPr spc="0"/>
              <a:t>is </a:t>
            </a:r>
            <a:r>
              <a:rPr spc="-5"/>
              <a:t>as </a:t>
            </a:r>
            <a:r>
              <a:rPr spc="0"/>
              <a:t>unique  </a:t>
            </a:r>
            <a:r>
              <a:rPr spc="-5"/>
              <a:t>as you</a:t>
            </a:r>
            <a:r>
              <a:rPr spc="-10"/>
              <a:t> </a:t>
            </a:r>
            <a:r>
              <a:rPr spc="-5"/>
              <a:t>are</a:t>
            </a:r>
          </a:p>
          <a:p>
            <a:pPr marR="593090" indent="12700">
              <a:spcBef>
                <a:spcPts val="2400"/>
              </a:spcBef>
              <a:defRPr sz="2600" b="1">
                <a:latin typeface="Arial"/>
                <a:ea typeface="Arial"/>
                <a:cs typeface="Arial"/>
                <a:sym typeface="Arial"/>
              </a:defRPr>
            </a:pPr>
            <a:r>
              <a:t>Millions of </a:t>
            </a:r>
            <a:r>
              <a:rPr spc="-5"/>
              <a:t>young </a:t>
            </a:r>
            <a:r>
              <a:t>people in the</a:t>
            </a:r>
            <a:r>
              <a:rPr spc="-94"/>
              <a:t> </a:t>
            </a:r>
            <a:r>
              <a:rPr spc="-5"/>
              <a:t>UK  </a:t>
            </a:r>
            <a:r>
              <a:t>have </a:t>
            </a:r>
            <a:r>
              <a:rPr spc="-5"/>
              <a:t>already </a:t>
            </a:r>
            <a:r>
              <a:t>done their</a:t>
            </a:r>
            <a:r>
              <a:rPr spc="-35"/>
              <a:t> </a:t>
            </a:r>
            <a:r>
              <a:rPr spc="-5"/>
              <a:t>DofE.</a:t>
            </a:r>
          </a:p>
          <a:p>
            <a:pPr indent="12700">
              <a:spcBef>
                <a:spcPts val="2400"/>
              </a:spcBef>
              <a:defRPr sz="2600" b="1" spc="-5">
                <a:latin typeface="Arial"/>
                <a:ea typeface="Arial"/>
                <a:cs typeface="Arial"/>
                <a:sym typeface="Arial"/>
              </a:defRPr>
            </a:pPr>
            <a:r>
              <a:t>Now </a:t>
            </a:r>
            <a:r>
              <a:rPr spc="-25"/>
              <a:t>it’s </a:t>
            </a:r>
            <a:r>
              <a:t>your</a:t>
            </a:r>
            <a:r>
              <a:rPr spc="5"/>
              <a:t> </a:t>
            </a:r>
            <a:r>
              <a:rPr spc="0"/>
              <a:t>turn.</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5"/>
          <p:cNvSpPr/>
          <p:nvPr/>
        </p:nvSpPr>
        <p:spPr>
          <a:xfrm>
            <a:off x="-4" y="10"/>
            <a:ext cx="10692011" cy="7559996"/>
          </a:xfrm>
          <a:prstGeom prst="rect">
            <a:avLst/>
          </a:prstGeom>
          <a:solidFill>
            <a:srgbClr val="16F78B"/>
          </a:solidFill>
          <a:ln w="12700">
            <a:miter lim="400000"/>
          </a:ln>
        </p:spPr>
        <p:txBody>
          <a:bodyPr lIns="45718" tIns="45718" rIns="45718" bIns="45718"/>
          <a:lstStyle/>
          <a:p>
            <a:pPr>
              <a:defRPr>
                <a:latin typeface="Calibri"/>
                <a:ea typeface="Calibri"/>
                <a:cs typeface="Calibri"/>
                <a:sym typeface="Calibri"/>
              </a:defRPr>
            </a:pPr>
            <a:endParaRPr/>
          </a:p>
        </p:txBody>
      </p:sp>
      <p:sp>
        <p:nvSpPr>
          <p:cNvPr id="86" name="Shape 86"/>
          <p:cNvSpPr>
            <a:spLocks noGrp="1"/>
          </p:cNvSpPr>
          <p:nvPr>
            <p:ph type="title"/>
          </p:nvPr>
        </p:nvSpPr>
        <p:spPr>
          <a:xfrm>
            <a:off x="444496" y="278706"/>
            <a:ext cx="6055368" cy="756927"/>
          </a:xfrm>
          <a:prstGeom prst="rect">
            <a:avLst/>
          </a:prstGeom>
        </p:spPr>
        <p:txBody>
          <a:bodyPr/>
          <a:lstStyle/>
          <a:p>
            <a:pPr indent="12700">
              <a:spcBef>
                <a:spcPts val="100"/>
              </a:spcBef>
            </a:pPr>
            <a:r>
              <a:t>Introducing </a:t>
            </a:r>
            <a:r>
              <a:rPr spc="-100"/>
              <a:t>the DofE</a:t>
            </a:r>
          </a:p>
        </p:txBody>
      </p:sp>
      <p:pic>
        <p:nvPicPr>
          <p:cNvPr id="5" name="Online Media 3" title="DofE Welcome Film - 2021">
            <a:hlinkClick r:id="" action="ppaction://media"/>
            <a:extLst>
              <a:ext uri="{FF2B5EF4-FFF2-40B4-BE49-F238E27FC236}">
                <a16:creationId xmlns:a16="http://schemas.microsoft.com/office/drawing/2014/main" id="{CC0B3D06-C4DB-4EAD-B7DB-BAE9B6888AD3}"/>
              </a:ext>
            </a:extLst>
          </p:cNvPr>
          <p:cNvPicPr>
            <a:picLocks noRot="1" noChangeAspect="1"/>
          </p:cNvPicPr>
          <p:nvPr>
            <a:videoFile r:link="rId1"/>
          </p:nvPr>
        </p:nvPicPr>
        <p:blipFill>
          <a:blip r:embed="rId4"/>
          <a:stretch>
            <a:fillRect/>
          </a:stretch>
        </p:blipFill>
        <p:spPr>
          <a:xfrm>
            <a:off x="1006036" y="1417654"/>
            <a:ext cx="8681327" cy="4904949"/>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image4.png"/>
          <p:cNvPicPr>
            <a:picLocks noChangeAspect="1"/>
          </p:cNvPicPr>
          <p:nvPr/>
        </p:nvPicPr>
        <p:blipFill>
          <a:blip r:embed="rId3"/>
          <a:stretch>
            <a:fillRect/>
          </a:stretch>
        </p:blipFill>
        <p:spPr>
          <a:xfrm>
            <a:off x="3175" y="0"/>
            <a:ext cx="10687050" cy="7556500"/>
          </a:xfrm>
          <a:prstGeom prst="rect">
            <a:avLst/>
          </a:prstGeom>
          <a:ln w="12700">
            <a:miter lim="400000"/>
          </a:ln>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image4.png"/>
          <p:cNvPicPr>
            <a:picLocks noChangeAspect="1"/>
          </p:cNvPicPr>
          <p:nvPr/>
        </p:nvPicPr>
        <p:blipFill>
          <a:blip r:embed="rId3"/>
          <a:stretch>
            <a:fillRect/>
          </a:stretch>
        </p:blipFill>
        <p:spPr>
          <a:xfrm>
            <a:off x="-9525" y="0"/>
            <a:ext cx="10712449" cy="7574461"/>
          </a:xfrm>
          <a:prstGeom prst="rect">
            <a:avLst/>
          </a:prstGeom>
          <a:ln w="12700">
            <a:miter lim="400000"/>
          </a:ln>
        </p:spPr>
      </p:pic>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hape 96"/>
          <p:cNvSpPr/>
          <p:nvPr/>
        </p:nvSpPr>
        <p:spPr>
          <a:xfrm>
            <a:off x="5574588" y="10"/>
            <a:ext cx="5117401" cy="7559996"/>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97" name="Shape 97"/>
          <p:cNvSpPr/>
          <p:nvPr/>
        </p:nvSpPr>
        <p:spPr>
          <a:xfrm>
            <a:off x="-2" y="6"/>
            <a:ext cx="6844607" cy="75599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16F78B"/>
          </a:solidFill>
          <a:ln w="12700">
            <a:miter lim="400000"/>
          </a:ln>
        </p:spPr>
        <p:txBody>
          <a:bodyPr lIns="45718" tIns="45718" rIns="45718" bIns="45718"/>
          <a:lstStyle/>
          <a:p>
            <a:pPr>
              <a:defRPr>
                <a:latin typeface="Calibri"/>
                <a:ea typeface="Calibri"/>
                <a:cs typeface="Calibri"/>
                <a:sym typeface="Calibri"/>
              </a:defRPr>
            </a:pPr>
            <a:endParaRPr/>
          </a:p>
        </p:txBody>
      </p:sp>
      <p:sp>
        <p:nvSpPr>
          <p:cNvPr id="98" name="Shape 98"/>
          <p:cNvSpPr/>
          <p:nvPr/>
        </p:nvSpPr>
        <p:spPr>
          <a:xfrm>
            <a:off x="457200" y="6208674"/>
            <a:ext cx="2572562" cy="89413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99" name="Shape 99"/>
          <p:cNvSpPr>
            <a:spLocks noGrp="1"/>
          </p:cNvSpPr>
          <p:nvPr>
            <p:ph type="title"/>
          </p:nvPr>
        </p:nvSpPr>
        <p:spPr>
          <a:xfrm>
            <a:off x="444496" y="278706"/>
            <a:ext cx="6010918" cy="756927"/>
          </a:xfrm>
          <a:prstGeom prst="rect">
            <a:avLst/>
          </a:prstGeom>
        </p:spPr>
        <p:txBody>
          <a:bodyPr/>
          <a:lstStyle>
            <a:lvl1pPr indent="12700">
              <a:spcBef>
                <a:spcPts val="100"/>
              </a:spcBef>
              <a:defRPr spc="-100"/>
            </a:lvl1pPr>
          </a:lstStyle>
          <a:p>
            <a:r>
              <a:t>Volunteering section</a:t>
            </a:r>
          </a:p>
        </p:txBody>
      </p:sp>
      <p:sp>
        <p:nvSpPr>
          <p:cNvPr id="100" name="Shape 100"/>
          <p:cNvSpPr/>
          <p:nvPr/>
        </p:nvSpPr>
        <p:spPr>
          <a:xfrm>
            <a:off x="444500" y="1522188"/>
            <a:ext cx="5260975" cy="295684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R="5080" indent="12700">
              <a:spcBef>
                <a:spcPts val="100"/>
              </a:spcBef>
              <a:defRPr sz="3600" b="1" spc="-69">
                <a:solidFill>
                  <a:srgbClr val="FFFFFF"/>
                </a:solidFill>
                <a:latin typeface="Arial"/>
                <a:ea typeface="Arial"/>
                <a:cs typeface="Arial"/>
                <a:sym typeface="Arial"/>
              </a:defRPr>
            </a:pPr>
            <a:r>
              <a:t>Take </a:t>
            </a:r>
            <a:r>
              <a:rPr spc="-5"/>
              <a:t>action </a:t>
            </a:r>
            <a:r>
              <a:rPr spc="-5">
                <a:solidFill>
                  <a:srgbClr val="000000"/>
                </a:solidFill>
              </a:rPr>
              <a:t>and make </a:t>
            </a:r>
            <a:r>
              <a:rPr spc="0">
                <a:solidFill>
                  <a:srgbClr val="000000"/>
                </a:solidFill>
              </a:rPr>
              <a:t>a  difference </a:t>
            </a:r>
            <a:r>
              <a:rPr spc="-5">
                <a:solidFill>
                  <a:srgbClr val="000000"/>
                </a:solidFill>
              </a:rPr>
              <a:t>to the</a:t>
            </a:r>
            <a:r>
              <a:rPr spc="-85">
                <a:solidFill>
                  <a:srgbClr val="000000"/>
                </a:solidFill>
              </a:rPr>
              <a:t> </a:t>
            </a:r>
            <a:r>
              <a:rPr spc="-5">
                <a:solidFill>
                  <a:srgbClr val="000000"/>
                </a:solidFill>
              </a:rPr>
              <a:t>causes  you care</a:t>
            </a:r>
            <a:r>
              <a:rPr spc="-20">
                <a:solidFill>
                  <a:srgbClr val="000000"/>
                </a:solidFill>
              </a:rPr>
              <a:t> </a:t>
            </a:r>
            <a:r>
              <a:rPr spc="-5">
                <a:solidFill>
                  <a:srgbClr val="000000"/>
                </a:solidFill>
              </a:rPr>
              <a:t>about</a:t>
            </a:r>
          </a:p>
          <a:p>
            <a:pPr marR="58418" indent="12700">
              <a:spcBef>
                <a:spcPts val="2400"/>
              </a:spcBef>
              <a:defRPr sz="3600" b="1" spc="-5">
                <a:solidFill>
                  <a:srgbClr val="FFFFFF"/>
                </a:solidFill>
                <a:latin typeface="Arial"/>
                <a:ea typeface="Arial"/>
                <a:cs typeface="Arial"/>
                <a:sym typeface="Arial"/>
              </a:defRPr>
            </a:pPr>
            <a:r>
              <a:t>Help </a:t>
            </a:r>
            <a:r>
              <a:rPr spc="0"/>
              <a:t>others </a:t>
            </a:r>
            <a:r>
              <a:rPr>
                <a:solidFill>
                  <a:srgbClr val="000000"/>
                </a:solidFill>
              </a:rPr>
              <a:t>and</a:t>
            </a:r>
            <a:r>
              <a:rPr spc="-95">
                <a:solidFill>
                  <a:srgbClr val="000000"/>
                </a:solidFill>
              </a:rPr>
              <a:t> </a:t>
            </a:r>
            <a:r>
              <a:rPr>
                <a:solidFill>
                  <a:srgbClr val="000000"/>
                </a:solidFill>
              </a:rPr>
              <a:t>change  things for the</a:t>
            </a:r>
            <a:r>
              <a:rPr spc="-20">
                <a:solidFill>
                  <a:srgbClr val="000000"/>
                </a:solidFill>
              </a:rPr>
              <a:t> </a:t>
            </a:r>
            <a:r>
              <a:rPr spc="0">
                <a:solidFill>
                  <a:srgbClr val="000000"/>
                </a:solidFill>
              </a:rPr>
              <a:t>better</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p:nvPr/>
        </p:nvSpPr>
        <p:spPr>
          <a:xfrm>
            <a:off x="5574598" y="11"/>
            <a:ext cx="5117393" cy="3780003"/>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05" name="Shape 105"/>
          <p:cNvSpPr/>
          <p:nvPr/>
        </p:nvSpPr>
        <p:spPr>
          <a:xfrm>
            <a:off x="4936502" y="3780001"/>
            <a:ext cx="5755504" cy="378000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06" name="Shape 106"/>
          <p:cNvSpPr/>
          <p:nvPr/>
        </p:nvSpPr>
        <p:spPr>
          <a:xfrm>
            <a:off x="-2" y="6"/>
            <a:ext cx="6844607" cy="75599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16F78B"/>
          </a:solidFill>
          <a:ln w="12700">
            <a:miter lim="400000"/>
          </a:ln>
        </p:spPr>
        <p:txBody>
          <a:bodyPr lIns="45718" tIns="45718" rIns="45718" bIns="45718"/>
          <a:lstStyle/>
          <a:p>
            <a:pPr>
              <a:defRPr>
                <a:latin typeface="Calibri"/>
                <a:ea typeface="Calibri"/>
                <a:cs typeface="Calibri"/>
                <a:sym typeface="Calibri"/>
              </a:defRPr>
            </a:pPr>
            <a:endParaRPr/>
          </a:p>
        </p:txBody>
      </p:sp>
      <p:sp>
        <p:nvSpPr>
          <p:cNvPr id="107" name="Shape 107"/>
          <p:cNvSpPr/>
          <p:nvPr/>
        </p:nvSpPr>
        <p:spPr>
          <a:xfrm>
            <a:off x="457200" y="6208674"/>
            <a:ext cx="2572562" cy="894132"/>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08" name="Shape 108"/>
          <p:cNvSpPr>
            <a:spLocks noGrp="1"/>
          </p:cNvSpPr>
          <p:nvPr>
            <p:ph type="title"/>
          </p:nvPr>
        </p:nvSpPr>
        <p:spPr>
          <a:xfrm>
            <a:off x="444496" y="278706"/>
            <a:ext cx="4801877" cy="756927"/>
          </a:xfrm>
          <a:prstGeom prst="rect">
            <a:avLst/>
          </a:prstGeom>
        </p:spPr>
        <p:txBody>
          <a:bodyPr/>
          <a:lstStyle/>
          <a:p>
            <a:pPr indent="12700">
              <a:spcBef>
                <a:spcPts val="100"/>
              </a:spcBef>
            </a:pPr>
            <a:r>
              <a:t>Physical</a:t>
            </a:r>
            <a:r>
              <a:rPr spc="-100"/>
              <a:t> section</a:t>
            </a:r>
          </a:p>
        </p:txBody>
      </p:sp>
      <p:sp>
        <p:nvSpPr>
          <p:cNvPr id="109" name="Shape 109"/>
          <p:cNvSpPr/>
          <p:nvPr/>
        </p:nvSpPr>
        <p:spPr>
          <a:xfrm>
            <a:off x="444496" y="1522188"/>
            <a:ext cx="7360106" cy="309059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t">
            <a:spAutoFit/>
          </a:bodyPr>
          <a:lstStyle/>
          <a:p>
            <a:pPr marR="5080" indent="12700">
              <a:spcBef>
                <a:spcPts val="100"/>
              </a:spcBef>
              <a:defRPr sz="3600" b="1" spc="-69">
                <a:solidFill>
                  <a:srgbClr val="FFFFFF"/>
                </a:solidFill>
                <a:latin typeface="Arial"/>
                <a:ea typeface="Arial"/>
                <a:cs typeface="Arial"/>
                <a:sym typeface="Arial"/>
              </a:defRPr>
            </a:pPr>
            <a:r>
              <a:rPr dirty="0"/>
              <a:t>Take </a:t>
            </a:r>
            <a:r>
              <a:rPr spc="0" dirty="0"/>
              <a:t>part </a:t>
            </a:r>
            <a:r>
              <a:rPr spc="0" dirty="0">
                <a:solidFill>
                  <a:srgbClr val="000000"/>
                </a:solidFill>
              </a:rPr>
              <a:t>in whatever</a:t>
            </a:r>
            <a:r>
              <a:rPr dirty="0"/>
              <a:t> </a:t>
            </a:r>
            <a:endParaRPr lang="en-US" dirty="0"/>
          </a:p>
          <a:p>
            <a:pPr marR="5080" indent="12700">
              <a:spcBef>
                <a:spcPts val="100"/>
              </a:spcBef>
              <a:defRPr sz="3600" b="1" spc="-69">
                <a:solidFill>
                  <a:srgbClr val="FFFFFF"/>
                </a:solidFill>
                <a:latin typeface="Arial"/>
                <a:ea typeface="Arial"/>
                <a:cs typeface="Arial"/>
                <a:sym typeface="Arial"/>
              </a:defRPr>
            </a:pPr>
            <a:r>
              <a:rPr spc="0" dirty="0">
                <a:solidFill>
                  <a:srgbClr val="000000"/>
                </a:solidFill>
              </a:rPr>
              <a:t>dance, </a:t>
            </a:r>
            <a:r>
              <a:rPr spc="-5" dirty="0">
                <a:solidFill>
                  <a:srgbClr val="000000"/>
                </a:solidFill>
              </a:rPr>
              <a:t>sport</a:t>
            </a:r>
            <a:r>
              <a:rPr lang="en-US" spc="-5" dirty="0">
                <a:solidFill>
                  <a:schemeClr val="tx1"/>
                </a:solidFill>
              </a:rPr>
              <a:t> </a:t>
            </a:r>
            <a:r>
              <a:rPr lang="en-US" dirty="0">
                <a:solidFill>
                  <a:schemeClr val="tx1"/>
                </a:solidFill>
              </a:rPr>
              <a:t>or </a:t>
            </a:r>
            <a:r>
              <a:rPr lang="en-US" spc="-5" dirty="0">
                <a:solidFill>
                  <a:schemeClr val="tx1"/>
                </a:solidFill>
              </a:rPr>
              <a:t>ﬁtness</a:t>
            </a:r>
            <a:r>
              <a:rPr spc="-5" dirty="0"/>
              <a:t> </a:t>
            </a:r>
            <a:endParaRPr lang="en-US" spc="-69" dirty="0">
              <a:solidFill>
                <a:srgbClr val="FFFFFF"/>
              </a:solidFill>
            </a:endParaRPr>
          </a:p>
          <a:p>
            <a:pPr marR="5080" indent="12700">
              <a:spcBef>
                <a:spcPts val="100"/>
              </a:spcBef>
              <a:defRPr sz="3600" b="1" spc="-69">
                <a:solidFill>
                  <a:srgbClr val="FFFFFF"/>
                </a:solidFill>
                <a:latin typeface="Arial"/>
                <a:ea typeface="Arial"/>
                <a:cs typeface="Arial"/>
                <a:sym typeface="Arial"/>
              </a:defRPr>
            </a:pPr>
            <a:r>
              <a:rPr spc="-5" dirty="0">
                <a:solidFill>
                  <a:srgbClr val="000000"/>
                </a:solidFill>
              </a:rPr>
              <a:t>activity you </a:t>
            </a:r>
            <a:r>
              <a:rPr spc="0" dirty="0">
                <a:solidFill>
                  <a:srgbClr val="000000"/>
                </a:solidFill>
              </a:rPr>
              <a:t>would like</a:t>
            </a:r>
            <a:endParaRPr/>
          </a:p>
          <a:p>
            <a:pPr marR="561975" indent="12700">
              <a:spcBef>
                <a:spcPts val="2400"/>
              </a:spcBef>
              <a:defRPr sz="3600" b="1">
                <a:solidFill>
                  <a:srgbClr val="FFFFFF"/>
                </a:solidFill>
                <a:latin typeface="Arial"/>
                <a:ea typeface="Arial"/>
                <a:cs typeface="Arial"/>
                <a:sym typeface="Arial"/>
              </a:defRPr>
            </a:pPr>
            <a:r>
              <a:rPr dirty="0"/>
              <a:t>Get </a:t>
            </a:r>
            <a:r>
              <a:rPr spc="-5" dirty="0"/>
              <a:t>ﬁtter </a:t>
            </a:r>
            <a:r>
              <a:rPr spc="-5" dirty="0">
                <a:solidFill>
                  <a:srgbClr val="000000"/>
                </a:solidFill>
              </a:rPr>
              <a:t>and </a:t>
            </a:r>
            <a:r>
              <a:rPr dirty="0">
                <a:solidFill>
                  <a:srgbClr val="000000"/>
                </a:solidFill>
              </a:rPr>
              <a:t>have</a:t>
            </a:r>
            <a:r>
              <a:rPr spc="-85" dirty="0">
                <a:solidFill>
                  <a:srgbClr val="000000"/>
                </a:solidFill>
              </a:rPr>
              <a:t> </a:t>
            </a:r>
            <a:r>
              <a:rPr spc="-5" dirty="0">
                <a:solidFill>
                  <a:srgbClr val="000000"/>
                </a:solidFill>
              </a:rPr>
              <a:t>fun</a:t>
            </a:r>
            <a:r>
              <a:rPr spc="-5" dirty="0"/>
              <a:t> </a:t>
            </a:r>
            <a:br>
              <a:rPr lang="en-US" spc="-5" dirty="0">
                <a:solidFill>
                  <a:srgbClr val="FFFFFF"/>
                </a:solidFill>
              </a:rPr>
            </a:br>
            <a:r>
              <a:rPr spc="-5" dirty="0">
                <a:solidFill>
                  <a:srgbClr val="000000"/>
                </a:solidFill>
              </a:rPr>
              <a:t>along the</a:t>
            </a:r>
            <a:r>
              <a:rPr spc="-15" dirty="0">
                <a:solidFill>
                  <a:srgbClr val="000000"/>
                </a:solidFill>
              </a:rPr>
              <a:t> </a:t>
            </a:r>
            <a:r>
              <a:rPr dirty="0">
                <a:solidFill>
                  <a:srgbClr val="000000"/>
                </a:solidFill>
              </a:rPr>
              <a:t>way!</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Shape 113"/>
          <p:cNvSpPr/>
          <p:nvPr/>
        </p:nvSpPr>
        <p:spPr>
          <a:xfrm>
            <a:off x="5574598" y="11"/>
            <a:ext cx="5117393" cy="3780003"/>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14" name="Shape 114"/>
          <p:cNvSpPr/>
          <p:nvPr/>
        </p:nvSpPr>
        <p:spPr>
          <a:xfrm>
            <a:off x="5434901" y="3780001"/>
            <a:ext cx="5257101" cy="378000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15" name="Shape 115"/>
          <p:cNvSpPr/>
          <p:nvPr/>
        </p:nvSpPr>
        <p:spPr>
          <a:xfrm>
            <a:off x="-2" y="6"/>
            <a:ext cx="6844607" cy="75599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16F78B"/>
          </a:solidFill>
          <a:ln w="12700">
            <a:miter lim="400000"/>
          </a:ln>
        </p:spPr>
        <p:txBody>
          <a:bodyPr lIns="45718" tIns="45718" rIns="45718" bIns="45718"/>
          <a:lstStyle/>
          <a:p>
            <a:pPr>
              <a:defRPr>
                <a:latin typeface="Calibri"/>
                <a:ea typeface="Calibri"/>
                <a:cs typeface="Calibri"/>
                <a:sym typeface="Calibri"/>
              </a:defRPr>
            </a:pPr>
            <a:endParaRPr/>
          </a:p>
        </p:txBody>
      </p:sp>
      <p:sp>
        <p:nvSpPr>
          <p:cNvPr id="116" name="Shape 116"/>
          <p:cNvSpPr/>
          <p:nvPr/>
        </p:nvSpPr>
        <p:spPr>
          <a:xfrm>
            <a:off x="457200" y="6208674"/>
            <a:ext cx="2572562" cy="894132"/>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17" name="Shape 117"/>
          <p:cNvSpPr>
            <a:spLocks noGrp="1"/>
          </p:cNvSpPr>
          <p:nvPr>
            <p:ph type="title"/>
          </p:nvPr>
        </p:nvSpPr>
        <p:spPr>
          <a:xfrm>
            <a:off x="444497" y="278706"/>
            <a:ext cx="3920496" cy="756927"/>
          </a:xfrm>
          <a:prstGeom prst="rect">
            <a:avLst/>
          </a:prstGeom>
        </p:spPr>
        <p:txBody>
          <a:bodyPr/>
          <a:lstStyle/>
          <a:p>
            <a:pPr indent="12700">
              <a:spcBef>
                <a:spcPts val="100"/>
              </a:spcBef>
            </a:pPr>
            <a:r>
              <a:t>Skills</a:t>
            </a:r>
            <a:r>
              <a:rPr spc="-100"/>
              <a:t> section</a:t>
            </a:r>
          </a:p>
        </p:txBody>
      </p:sp>
      <p:sp>
        <p:nvSpPr>
          <p:cNvPr id="118" name="Shape 118"/>
          <p:cNvSpPr/>
          <p:nvPr/>
        </p:nvSpPr>
        <p:spPr>
          <a:xfrm>
            <a:off x="444500" y="1522190"/>
            <a:ext cx="5967730" cy="349024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R="5711" indent="12700">
              <a:spcBef>
                <a:spcPts val="100"/>
              </a:spcBef>
              <a:defRPr sz="3600" b="1" spc="-95">
                <a:solidFill>
                  <a:srgbClr val="FFFFFF"/>
                </a:solidFill>
                <a:latin typeface="Arial"/>
                <a:ea typeface="Arial"/>
                <a:cs typeface="Arial"/>
                <a:sym typeface="Arial"/>
              </a:defRPr>
            </a:pPr>
            <a:r>
              <a:t>Devote </a:t>
            </a:r>
            <a:r>
              <a:rPr spc="-100"/>
              <a:t>yourself </a:t>
            </a:r>
            <a:r>
              <a:rPr spc="-55">
                <a:solidFill>
                  <a:srgbClr val="000000"/>
                </a:solidFill>
              </a:rPr>
              <a:t>to</a:t>
            </a:r>
            <a:r>
              <a:rPr spc="-515">
                <a:solidFill>
                  <a:srgbClr val="000000"/>
                </a:solidFill>
              </a:rPr>
              <a:t> </a:t>
            </a:r>
            <a:r>
              <a:rPr spc="-110">
                <a:solidFill>
                  <a:srgbClr val="000000"/>
                </a:solidFill>
              </a:rPr>
              <a:t>improving  </a:t>
            </a:r>
            <a:r>
              <a:rPr spc="-60">
                <a:solidFill>
                  <a:srgbClr val="000000"/>
                </a:solidFill>
              </a:rPr>
              <a:t>your </a:t>
            </a:r>
            <a:r>
              <a:rPr spc="-65">
                <a:solidFill>
                  <a:srgbClr val="000000"/>
                </a:solidFill>
              </a:rPr>
              <a:t>skills </a:t>
            </a:r>
            <a:r>
              <a:rPr spc="-40">
                <a:solidFill>
                  <a:srgbClr val="000000"/>
                </a:solidFill>
              </a:rPr>
              <a:t>in </a:t>
            </a:r>
            <a:r>
              <a:rPr spc="-50">
                <a:solidFill>
                  <a:srgbClr val="000000"/>
                </a:solidFill>
              </a:rPr>
              <a:t>the </a:t>
            </a:r>
            <a:r>
              <a:rPr spc="-65">
                <a:solidFill>
                  <a:srgbClr val="000000"/>
                </a:solidFill>
              </a:rPr>
              <a:t>things </a:t>
            </a:r>
            <a:r>
              <a:rPr spc="-75">
                <a:solidFill>
                  <a:srgbClr val="000000"/>
                </a:solidFill>
              </a:rPr>
              <a:t>you  </a:t>
            </a:r>
            <a:r>
              <a:rPr spc="-30">
                <a:solidFill>
                  <a:srgbClr val="000000"/>
                </a:solidFill>
              </a:rPr>
              <a:t>love </a:t>
            </a:r>
            <a:r>
              <a:rPr spc="-20">
                <a:solidFill>
                  <a:srgbClr val="000000"/>
                </a:solidFill>
              </a:rPr>
              <a:t>to</a:t>
            </a:r>
            <a:r>
              <a:rPr spc="-125">
                <a:solidFill>
                  <a:srgbClr val="000000"/>
                </a:solidFill>
              </a:rPr>
              <a:t> </a:t>
            </a:r>
            <a:r>
              <a:rPr spc="-40">
                <a:solidFill>
                  <a:srgbClr val="000000"/>
                </a:solidFill>
              </a:rPr>
              <a:t>do</a:t>
            </a:r>
          </a:p>
          <a:p>
            <a:pPr marR="843280" indent="12700">
              <a:spcBef>
                <a:spcPts val="2400"/>
              </a:spcBef>
              <a:defRPr sz="3600" b="1" spc="-34">
                <a:solidFill>
                  <a:srgbClr val="FFFFFF"/>
                </a:solidFill>
                <a:latin typeface="Arial"/>
                <a:ea typeface="Arial"/>
                <a:cs typeface="Arial"/>
                <a:sym typeface="Arial"/>
              </a:defRPr>
            </a:pPr>
            <a:r>
              <a:t>Discover </a:t>
            </a:r>
            <a:r>
              <a:rPr spc="-25">
                <a:solidFill>
                  <a:srgbClr val="000000"/>
                </a:solidFill>
              </a:rPr>
              <a:t>new </a:t>
            </a:r>
            <a:r>
              <a:rPr spc="-40">
                <a:solidFill>
                  <a:srgbClr val="000000"/>
                </a:solidFill>
              </a:rPr>
              <a:t>passions  </a:t>
            </a:r>
            <a:r>
              <a:rPr spc="-30">
                <a:solidFill>
                  <a:srgbClr val="000000"/>
                </a:solidFill>
              </a:rPr>
              <a:t>and develop </a:t>
            </a:r>
            <a:r>
              <a:rPr>
                <a:solidFill>
                  <a:srgbClr val="000000"/>
                </a:solidFill>
              </a:rPr>
              <a:t>talents</a:t>
            </a:r>
            <a:r>
              <a:rPr spc="-250">
                <a:solidFill>
                  <a:srgbClr val="000000"/>
                </a:solidFill>
              </a:rPr>
              <a:t> </a:t>
            </a:r>
            <a:r>
              <a:rPr spc="-40">
                <a:solidFill>
                  <a:srgbClr val="000000"/>
                </a:solidFill>
              </a:rPr>
              <a:t>you  </a:t>
            </a:r>
            <a:r>
              <a:rPr spc="-30">
                <a:solidFill>
                  <a:srgbClr val="000000"/>
                </a:solidFill>
              </a:rPr>
              <a:t>didn’t know you</a:t>
            </a:r>
            <a:r>
              <a:rPr spc="-195">
                <a:solidFill>
                  <a:srgbClr val="000000"/>
                </a:solidFill>
              </a:rPr>
              <a:t> </a:t>
            </a:r>
            <a:r>
              <a:rPr spc="-40">
                <a:solidFill>
                  <a:srgbClr val="000000"/>
                </a:solidFill>
              </a:rPr>
              <a:t>had</a:t>
            </a:r>
          </a:p>
        </p:txBody>
      </p:sp>
    </p:spTree>
  </p:cSld>
  <p:clrMapOvr>
    <a:masterClrMapping/>
  </p:clrMapOvr>
  <p:transition spd="slow"/>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Neue"/>
        <a:ea typeface="Helvetica Neue"/>
        <a:cs typeface="Helvetica Neue"/>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Neue"/>
        <a:ea typeface="Helvetica Neue"/>
        <a:cs typeface="Helvetica Neue"/>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02B752C25E67D4AA12F067C94846FB8" ma:contentTypeVersion="13" ma:contentTypeDescription="Create a new document." ma:contentTypeScope="" ma:versionID="22fd4c2cf55af67b7c79c728b441c0b3">
  <xsd:schema xmlns:xsd="http://www.w3.org/2001/XMLSchema" xmlns:xs="http://www.w3.org/2001/XMLSchema" xmlns:p="http://schemas.microsoft.com/office/2006/metadata/properties" xmlns:ns2="41f02d6c-89e7-4d03-a938-923f42ee6128" xmlns:ns3="eb01a1ff-6d57-42c6-a43b-b06244fb14d9" targetNamespace="http://schemas.microsoft.com/office/2006/metadata/properties" ma:root="true" ma:fieldsID="a48003f80655cd7db4681016a7b75d7e" ns2:_="" ns3:_="">
    <xsd:import namespace="41f02d6c-89e7-4d03-a938-923f42ee6128"/>
    <xsd:import namespace="eb01a1ff-6d57-42c6-a43b-b06244fb14d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f02d6c-89e7-4d03-a938-923f42ee61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b01a1ff-6d57-42c6-a43b-b06244fb14d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9CF3B97-8072-40E0-813B-C70044295216}">
  <ds:schemaRefs>
    <ds:schemaRef ds:uri="http://schemas.microsoft.com/sharepoint/v3/contenttype/forms"/>
  </ds:schemaRefs>
</ds:datastoreItem>
</file>

<file path=customXml/itemProps2.xml><?xml version="1.0" encoding="utf-8"?>
<ds:datastoreItem xmlns:ds="http://schemas.openxmlformats.org/officeDocument/2006/customXml" ds:itemID="{9FDDBEBF-E9B2-4658-A7F8-54E8939B333D}">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9EBBDA4-FD55-4216-AEE3-73869B51AC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f02d6c-89e7-4d03-a938-923f42ee6128"/>
    <ds:schemaRef ds:uri="eb01a1ff-6d57-42c6-a43b-b06244fb14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TotalTime>
  <Words>1549</Words>
  <Application>Microsoft Office PowerPoint</Application>
  <PresentationFormat>Custom</PresentationFormat>
  <Paragraphs>150</Paragraphs>
  <Slides>13</Slides>
  <Notes>11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Helvetica</vt:lpstr>
      <vt:lpstr>Helvetica Neue</vt:lpstr>
      <vt:lpstr>Office Theme</vt:lpstr>
      <vt:lpstr>PowerPoint Presentation</vt:lpstr>
      <vt:lpstr>PowerPoint Presentation</vt:lpstr>
      <vt:lpstr>What is the DofE?</vt:lpstr>
      <vt:lpstr>Introducing the DofE</vt:lpstr>
      <vt:lpstr>PowerPoint Presentation</vt:lpstr>
      <vt:lpstr>PowerPoint Presentation</vt:lpstr>
      <vt:lpstr>Volunteering section</vt:lpstr>
      <vt:lpstr>Physical section</vt:lpstr>
      <vt:lpstr>Skills section</vt:lpstr>
      <vt:lpstr>Expedition</vt:lpstr>
      <vt:lpstr>PowerPoint Presentation</vt:lpstr>
      <vt:lpstr>Your Welcome Pack and eDofE</vt:lpstr>
      <vt:lpstr>Getting started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Gareth Dickie</dc:creator>
  <cp:lastModifiedBy>Staff - Gareth Kerrigan</cp:lastModifiedBy>
  <cp:revision>11</cp:revision>
  <dcterms:modified xsi:type="dcterms:W3CDTF">2024-12-18T12:16:35Z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0x010100C02B752C25E67D4AA12F067C94846FB8</vt:lpwstr>
  </property>
</Properties>
</file>